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3"/>
  </p:notesMasterIdLst>
  <p:sldIdLst>
    <p:sldId id="307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2" r:id="rId14"/>
    <p:sldId id="263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8" r:id="rId45"/>
    <p:sldId id="299" r:id="rId46"/>
    <p:sldId id="300" r:id="rId47"/>
    <p:sldId id="301" r:id="rId48"/>
    <p:sldId id="302" r:id="rId49"/>
    <p:sldId id="303" r:id="rId50"/>
    <p:sldId id="305" r:id="rId51"/>
    <p:sldId id="306" r:id="rId5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597" userDrawn="1">
          <p15:clr>
            <a:srgbClr val="A4A3A4"/>
          </p15:clr>
        </p15:guide>
        <p15:guide id="5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D78"/>
    <a:srgbClr val="A4BB06"/>
    <a:srgbClr val="DF8900"/>
    <a:srgbClr val="1494C7"/>
    <a:srgbClr val="90C289"/>
    <a:srgbClr val="D10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174AEA-07CD-457B-8142-136D1CD1F0B7}" v="2" dt="2026-03-23T20:35:07.8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0" autoAdjust="0"/>
    <p:restoredTop sz="94111" autoAdjust="0"/>
  </p:normalViewPr>
  <p:slideViewPr>
    <p:cSldViewPr snapToGrid="0" showGuides="1">
      <p:cViewPr varScale="1">
        <p:scale>
          <a:sx n="83" d="100"/>
          <a:sy n="83" d="100"/>
        </p:scale>
        <p:origin x="306" y="45"/>
      </p:cViewPr>
      <p:guideLst>
        <p:guide orient="horz" pos="3816"/>
        <p:guide pos="3840"/>
        <p:guide orient="horz" pos="2260"/>
        <p:guide pos="597"/>
        <p:guide pos="46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scha Fiechter" userId="6b794fc2-95d8-4373-95dd-681b11d29efa" providerId="ADAL" clId="{0ED43BF2-325F-47F9-BBC1-717CE9FF9C40}"/>
    <pc:docChg chg="custSel addSld delSld modSld">
      <pc:chgData name="Sascha Fiechter" userId="6b794fc2-95d8-4373-95dd-681b11d29efa" providerId="ADAL" clId="{0ED43BF2-325F-47F9-BBC1-717CE9FF9C40}" dt="2026-03-23T20:35:07.775" v="329" actId="20577"/>
      <pc:docMkLst>
        <pc:docMk/>
      </pc:docMkLst>
      <pc:sldChg chg="modSp mod">
        <pc:chgData name="Sascha Fiechter" userId="6b794fc2-95d8-4373-95dd-681b11d29efa" providerId="ADAL" clId="{0ED43BF2-325F-47F9-BBC1-717CE9FF9C40}" dt="2026-03-23T20:35:07.775" v="329" actId="20577"/>
        <pc:sldMkLst>
          <pc:docMk/>
          <pc:sldMk cId="396979431" sldId="301"/>
        </pc:sldMkLst>
        <pc:spChg chg="mod">
          <ac:chgData name="Sascha Fiechter" userId="6b794fc2-95d8-4373-95dd-681b11d29efa" providerId="ADAL" clId="{0ED43BF2-325F-47F9-BBC1-717CE9FF9C40}" dt="2026-03-23T20:35:07.775" v="329" actId="20577"/>
          <ac:spMkLst>
            <pc:docMk/>
            <pc:sldMk cId="396979431" sldId="301"/>
            <ac:spMk id="10" creationId="{9714EBCF-26E0-18BA-E940-701D6B9B11D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E8A3E-0C40-46A1-BB12-85877A9FF765}" type="datetimeFigureOut">
              <a:rPr lang="de-CH" smtClean="0"/>
              <a:t>23.03.2026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B4C3A-FE13-4295-8A46-54C467E109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5270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B4C3A-FE13-4295-8A46-54C467E10978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8468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62F9E5-6DF9-25E1-D5B6-DF6F672C6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EFEC56C-1C07-C742-7AC5-2FD3B29F5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254C8E-FC60-0704-42B9-6CEF547B51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DDF085-8B4B-4608-AC05-CDE13610CF5B}" type="datetimeFigureOut">
              <a:rPr lang="de-CH" smtClean="0"/>
              <a:t>23.03.2026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11D5E8-6838-7E19-5171-2B411657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ICT Berufsbildung Aargau | IPA 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EBD5B5-703F-2783-B759-B1E50B205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02FF-D8E7-4FF0-B96F-3BE3B93C6C1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33908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DE5F6-323E-15AB-1A95-D63997861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2C964D-0A11-ACDB-F3C1-845B266CA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C8BAB8-E739-62DA-BF7F-5C217C7037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DDF085-8B4B-4608-AC05-CDE13610CF5B}" type="datetimeFigureOut">
              <a:rPr lang="de-CH" smtClean="0"/>
              <a:t>23.03.2026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16E6D7-12C2-3EB0-289E-85988E73E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ICT Berufsbildung Aargau | IPA 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C83D31-DD7E-DDA4-328F-A3D2DF080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02FF-D8E7-4FF0-B96F-3BE3B93C6C1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0075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EE5A6B-3822-7B8B-33AC-87D404892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A1A5DA-370B-DA6D-1D80-4D511B259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F078E0-A657-D7C3-197D-F5955D87DD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DDF085-8B4B-4608-AC05-CDE13610CF5B}" type="datetimeFigureOut">
              <a:rPr lang="de-CH" smtClean="0"/>
              <a:t>23.03.2026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F75D0F-1CC1-59AE-62FB-7A8CACCF2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ICT Berufsbildung Aargau | IPA 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579E35-2B2B-3652-3E6A-F760597F3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02FF-D8E7-4FF0-B96F-3BE3B93C6C1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613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E33A19-5FD3-9B11-FA5D-BEC2D50E7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EB145B-F939-B7D8-930A-27ABD37E2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311769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121BBAD-C4F3-9A89-28E9-2F9D22DA23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DDF085-8B4B-4608-AC05-CDE13610CF5B}" type="datetimeFigureOut">
              <a:rPr lang="de-CH" smtClean="0"/>
              <a:t>23.03.2026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73312F4-4225-6A95-FF71-4FEBE8775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ICT Berufsbildung Aargau | IPA 2023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CA9087-C874-8C1D-6822-20C93A58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02FF-D8E7-4FF0-B96F-3BE3B93C6C19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5383126-E456-9493-3CD0-C4C6ECBED52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51838" y="1825625"/>
            <a:ext cx="3311769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F91813C-048C-5345-64A1-00D432F927D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42031" y="1825625"/>
            <a:ext cx="3311769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167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9EE73B-1A85-E2AB-FC82-8CF05C500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C12D1E-4F94-E033-B7E8-410B03DA6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52417AB-E694-4E09-C995-C42D0678B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BFA3BB5-161C-470C-D814-CA67ED435C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CD799C5-416F-7EA6-4373-D462189B15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B04FF8-FF26-36AF-B4F9-9479E4F613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DDF085-8B4B-4608-AC05-CDE13610CF5B}" type="datetimeFigureOut">
              <a:rPr lang="de-CH" smtClean="0"/>
              <a:t>23.03.2026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9867D5D-A182-18E5-E440-5D3023044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ICT Berufsbildung Aargau | IPA 2023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3A9FC66-3215-A6D0-B6DD-4AF33B7AA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02FF-D8E7-4FF0-B96F-3BE3B93C6C1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9143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DBD1A4-011A-A742-514C-BE6537AF2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AA0177-1D72-5E51-9DFF-E65F9BAFA5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DDF085-8B4B-4608-AC05-CDE13610CF5B}" type="datetimeFigureOut">
              <a:rPr lang="de-CH" smtClean="0"/>
              <a:t>23.03.2026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65168E6-8E5B-9D3C-FB29-E603E6FDE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ICT Berufsbildung Aargau | IPA 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0168597-E303-725E-DA8C-532D568B2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02FF-D8E7-4FF0-B96F-3BE3B93C6C1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96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8E7A022-2E44-8C61-DE4E-5D53089823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DDF085-8B4B-4608-AC05-CDE13610CF5B}" type="datetimeFigureOut">
              <a:rPr lang="de-CH" smtClean="0"/>
              <a:t>23.03.2026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EBB6F0E-F96B-55EA-E626-D9908C208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ICT Berufsbildung Aargau | IPA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D54C19F-341E-3941-3C9F-4DC04C445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02FF-D8E7-4FF0-B96F-3BE3B93C6C1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95999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78B0E1-C5ED-E6FF-E20A-9E0F57BB2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677626-58BD-CCE4-794B-0C09E7ECC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397697-DFA8-1A41-876B-5CD474239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401356F-C0D9-9A15-04A3-D380A810EA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DDF085-8B4B-4608-AC05-CDE13610CF5B}" type="datetimeFigureOut">
              <a:rPr lang="de-CH" smtClean="0"/>
              <a:t>23.03.2026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1C915F0-A7D9-E530-F91A-AA4396D8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ICT Berufsbildung Aargau | IPA 2023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BE3EDBC-7316-A60F-CF18-0CCDD1446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02FF-D8E7-4FF0-B96F-3BE3B93C6C1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416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8DADE2-B993-CAC9-CC5E-E27934AB0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F6141C6-F847-DB86-CEFC-71F485E2E2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FE99296-1962-9CAE-50D8-784B059CA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C5D412-C897-C8FF-B486-ECCFD04D5E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DDF085-8B4B-4608-AC05-CDE13610CF5B}" type="datetimeFigureOut">
              <a:rPr lang="de-CH" smtClean="0"/>
              <a:t>23.03.2026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36934E8-7A22-B266-0683-271725D23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ICT Berufsbildung Aargau | IPA 2023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6D1CB9B-5B60-5E28-27AA-8247F0A1C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02FF-D8E7-4FF0-B96F-3BE3B93C6C1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676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2EB4399-7E11-5155-1A13-5DBA19F76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3CAC01D-E922-4213-D26F-C9DEF378A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C98E7D-D93C-352C-2A69-0F94096278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ICT Berufsbildung Aargau | IPA 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2F46BF-302E-08B2-3826-2F5043D15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502FF-D8E7-4FF0-B96F-3BE3B93C6C19}" type="slidenum">
              <a:rPr lang="de-CH" smtClean="0"/>
              <a:t>‹Nr.›</a:t>
            </a:fld>
            <a:endParaRPr lang="de-CH"/>
          </a:p>
        </p:txBody>
      </p:sp>
      <p:pic>
        <p:nvPicPr>
          <p:cNvPr id="8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1CB9755D-40D6-F82B-FB8F-07112BBCB8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79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bfi.admin.ch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t-bbag.ch/qv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t-bbag.ch/qv/" TargetMode="External"/><Relationship Id="rId7" Type="http://schemas.openxmlformats.org/officeDocument/2006/relationships/hyperlink" Target="http://www.ict-berufsbildung.ch/berufsbildung/ict-lehr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dmin.ch/ch/d/sr/412_10" TargetMode="External"/><Relationship Id="rId5" Type="http://schemas.openxmlformats.org/officeDocument/2006/relationships/hyperlink" Target="https://www.ag.ch/de/themen/bildung-forschung/berufsbildung/lehre" TargetMode="External"/><Relationship Id="rId4" Type="http://schemas.openxmlformats.org/officeDocument/2006/relationships/hyperlink" Target="https://www.pkorg.ch/de/88601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t-bbag.ch/qv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F49056B-3AAD-3057-4B3A-AD9C36E18838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7B2DBBD7-A5D2-47E5-CDED-8964DC6DA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1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26A717-EE26-E0B8-BF06-4015DCDF6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898" y="1783878"/>
            <a:ext cx="5002652" cy="2583094"/>
          </a:xfrm>
        </p:spPr>
        <p:txBody>
          <a:bodyPr>
            <a:normAutofit fontScale="90000"/>
          </a:bodyPr>
          <a:lstStyle/>
          <a:p>
            <a:br>
              <a:rPr lang="de-CH" sz="3200" b="0" dirty="0"/>
            </a:br>
            <a:r>
              <a:rPr lang="de-CH" sz="3200" b="0" dirty="0"/>
              <a:t>Informationsvideo zur IPA für </a:t>
            </a:r>
            <a:br>
              <a:rPr lang="de-CH" sz="3200" b="0" dirty="0"/>
            </a:br>
            <a:r>
              <a:rPr lang="de-CH" sz="3200" b="0" dirty="0" err="1"/>
              <a:t>Kandidat:innen</a:t>
            </a:r>
            <a:r>
              <a:rPr lang="de-CH" sz="3200" b="0" dirty="0"/>
              <a:t>, Fachkräfte und </a:t>
            </a:r>
            <a:r>
              <a:rPr lang="de-CH" sz="3200" b="0" dirty="0" err="1"/>
              <a:t>Berufsbildner:innen</a:t>
            </a:r>
            <a:br>
              <a:rPr lang="de-CH" sz="3200" b="0" dirty="0"/>
            </a:br>
            <a:r>
              <a:rPr lang="de-CH" sz="3200" b="0" dirty="0"/>
              <a:t>des EFZ </a:t>
            </a:r>
            <a:r>
              <a:rPr lang="de-CH" sz="3200" b="0" dirty="0" err="1"/>
              <a:t>Informatiker:in</a:t>
            </a:r>
            <a:r>
              <a:rPr lang="de-CH" sz="3200" b="0" dirty="0"/>
              <a:t> und EFZ </a:t>
            </a:r>
            <a:r>
              <a:rPr lang="de-CH" sz="3200" b="0" dirty="0" err="1"/>
              <a:t>Mediamatiker:in</a:t>
            </a:r>
            <a:endParaRPr lang="de-CH" sz="32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31C612A-94D1-B648-082A-3453E06D0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326" y="1357874"/>
            <a:ext cx="8314961" cy="4700026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2A135F7D-E441-4045-F02B-FAB9F6BAF05D}"/>
              </a:ext>
            </a:extLst>
          </p:cNvPr>
          <p:cNvSpPr txBox="1">
            <a:spLocks/>
          </p:cNvSpPr>
          <p:nvPr/>
        </p:nvSpPr>
        <p:spPr>
          <a:xfrm>
            <a:off x="844550" y="748506"/>
            <a:ext cx="9144000" cy="9612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CH"/>
              <a:t>Willkommen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53517A4-9D04-7269-7242-F46568C5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1049" y="6282210"/>
            <a:ext cx="10515600" cy="438139"/>
          </a:xfrm>
        </p:spPr>
        <p:txBody>
          <a:bodyPr>
            <a:normAutofit fontScale="77500" lnSpcReduction="20000"/>
          </a:bodyPr>
          <a:lstStyle/>
          <a:p>
            <a:r>
              <a:rPr lang="en-GB" sz="2000" dirty="0">
                <a:solidFill>
                  <a:schemeClr val="tx1"/>
                </a:solidFill>
                <a:ea typeface="Open Sans" panose="020B0606030504020204" pitchFamily="34" charset="0"/>
              </a:rPr>
              <a:t>Sascha Fiechter, Stefan Ueltschi, Marcel Wüest</a:t>
            </a:r>
            <a:br>
              <a:rPr lang="en-GB" sz="2000" dirty="0">
                <a:solidFill>
                  <a:schemeClr val="tx1"/>
                </a:solidFill>
                <a:ea typeface="Open Sans" panose="020B0606030504020204" pitchFamily="34" charset="0"/>
              </a:rPr>
            </a:br>
            <a:r>
              <a:rPr lang="en-GB" sz="2000" dirty="0">
                <a:solidFill>
                  <a:schemeClr val="tx1"/>
                </a:solidFill>
                <a:ea typeface="Open Sans" panose="020B0606030504020204" pitchFamily="34" charset="0"/>
              </a:rPr>
              <a:t>Chefexperten ICT-</a:t>
            </a:r>
            <a:r>
              <a:rPr lang="en-GB" sz="2000" dirty="0" err="1">
                <a:solidFill>
                  <a:schemeClr val="tx1"/>
                </a:solidFill>
                <a:ea typeface="Open Sans" panose="020B0606030504020204" pitchFamily="34" charset="0"/>
              </a:rPr>
              <a:t>Berufe</a:t>
            </a:r>
            <a:r>
              <a:rPr lang="en-GB" sz="2000" dirty="0">
                <a:solidFill>
                  <a:schemeClr val="tx1"/>
                </a:solidFill>
                <a:ea typeface="Open Sans" panose="020B0606030504020204" pitchFamily="34" charset="0"/>
              </a:rPr>
              <a:t> des </a:t>
            </a:r>
            <a:r>
              <a:rPr lang="de-CH" sz="2000" dirty="0">
                <a:solidFill>
                  <a:schemeClr val="tx1"/>
                </a:solidFill>
                <a:ea typeface="Open Sans" panose="020B0606030504020204" pitchFamily="34" charset="0"/>
              </a:rPr>
              <a:t>Kantons</a:t>
            </a:r>
            <a:r>
              <a:rPr lang="en-GB" sz="2000" dirty="0">
                <a:solidFill>
                  <a:schemeClr val="tx1"/>
                </a:solidFill>
                <a:ea typeface="Open Sans" panose="020B0606030504020204" pitchFamily="34" charset="0"/>
              </a:rPr>
              <a:t> Aargau</a:t>
            </a:r>
          </a:p>
        </p:txBody>
      </p:sp>
    </p:spTree>
    <p:extLst>
      <p:ext uri="{BB962C8B-B14F-4D97-AF65-F5344CB8AC3E}">
        <p14:creationId xmlns:p14="http://schemas.microsoft.com/office/powerpoint/2010/main" val="3257329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F49056B-3AAD-3057-4B3A-AD9C36E18838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7B2DBBD7-A5D2-47E5-CDED-8964DC6DA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10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26A717-EE26-E0B8-BF06-4015DCDF6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DF8900"/>
                </a:solidFill>
              </a:rPr>
              <a:t>I</a:t>
            </a:r>
            <a:r>
              <a:rPr lang="de-CH" dirty="0"/>
              <a:t>ndividuelle</a:t>
            </a:r>
            <a:br>
              <a:rPr lang="de-CH" dirty="0"/>
            </a:br>
            <a:r>
              <a:rPr lang="de-CH" dirty="0">
                <a:solidFill>
                  <a:srgbClr val="DF8900"/>
                </a:solidFill>
              </a:rPr>
              <a:t>P</a:t>
            </a:r>
            <a:r>
              <a:rPr lang="de-CH" dirty="0"/>
              <a:t>raktische </a:t>
            </a:r>
            <a:br>
              <a:rPr lang="de-CH" dirty="0"/>
            </a:br>
            <a:r>
              <a:rPr lang="de-CH" dirty="0">
                <a:solidFill>
                  <a:srgbClr val="DF8900"/>
                </a:solidFill>
              </a:rPr>
              <a:t>A</a:t>
            </a:r>
            <a:r>
              <a:rPr lang="de-CH" dirty="0"/>
              <a:t>rbeit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31C612A-94D1-B648-082A-3453E06D0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326" y="1357874"/>
            <a:ext cx="8314961" cy="470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92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DF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IPA – Gesetzliches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10BB66-C69A-7C4B-89F3-539E6DD5A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FontTx/>
              <a:buNone/>
            </a:pPr>
            <a:r>
              <a:rPr lang="de-CH" sz="2400" dirty="0">
                <a:cs typeface="Arial" charset="0"/>
              </a:rPr>
              <a:t>„Die zu qualifizierende Person führt an ihrem betrieblichen Arbeitsplatz mit den gewohnten Mitteln und Methoden einen Auftrag aus. </a:t>
            </a:r>
          </a:p>
          <a:p>
            <a:pPr marL="0" indent="0" algn="ctr">
              <a:buFontTx/>
              <a:buNone/>
            </a:pPr>
            <a:r>
              <a:rPr lang="de-CH" sz="2400" dirty="0">
                <a:cs typeface="Arial" charset="0"/>
              </a:rPr>
              <a:t>Der Auftrag hat einen praktischen Nutzen zum Ziel. </a:t>
            </a:r>
          </a:p>
          <a:p>
            <a:pPr marL="0" indent="0" algn="ctr">
              <a:buFontTx/>
              <a:buNone/>
            </a:pPr>
            <a:r>
              <a:rPr lang="de-CH" sz="2400" dirty="0">
                <a:cs typeface="Arial" charset="0"/>
              </a:rPr>
              <a:t>Der Auftrag kann die Form eines Projektes oder klar abgegrenzte Teile von Projekten haben, kann ein Produkt oder Teile von Produkten zum Ziel haben … </a:t>
            </a:r>
          </a:p>
          <a:p>
            <a:pPr marL="0" indent="0" algn="ctr">
              <a:buFontTx/>
              <a:buNone/>
            </a:pPr>
            <a:r>
              <a:rPr lang="de-CH" sz="2400" dirty="0">
                <a:cs typeface="Arial" charset="0"/>
              </a:rPr>
              <a:t>Das heisst, dass während einer festgelegten Zeitspanne konkrete Praxisaufträge speziell beobachtet und beurteilt werden.“</a:t>
            </a:r>
          </a:p>
          <a:p>
            <a:pPr marL="0" indent="0">
              <a:spcBef>
                <a:spcPts val="1200"/>
              </a:spcBef>
              <a:buFontTx/>
              <a:buNone/>
            </a:pPr>
            <a:endParaRPr lang="de-CH" sz="1200" dirty="0"/>
          </a:p>
          <a:p>
            <a:pPr marL="0" indent="0">
              <a:spcBef>
                <a:spcPts val="1200"/>
              </a:spcBef>
              <a:buFontTx/>
              <a:buNone/>
            </a:pPr>
            <a:endParaRPr lang="de-CH" sz="1600" dirty="0"/>
          </a:p>
          <a:p>
            <a:pPr marL="0" indent="0">
              <a:spcBef>
                <a:spcPts val="1200"/>
              </a:spcBef>
              <a:buFontTx/>
              <a:buNone/>
            </a:pPr>
            <a:endParaRPr lang="de-CH" sz="1600" dirty="0"/>
          </a:p>
          <a:p>
            <a:pPr marL="0" inden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de-CH" sz="1600" dirty="0"/>
              <a:t>Auszug aus: </a:t>
            </a: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de-CH" sz="1600" dirty="0"/>
              <a:t>«Wegleitung über individuelle praktische Arbeiten (IPA) im Rahmen der Abschlussprüfung im Qualifikationsverfahren der beruflichen Grundbildung» vom 22. Oktober 2007, abrufbar unter </a:t>
            </a:r>
            <a:r>
              <a:rPr lang="de-CH" sz="1600" dirty="0">
                <a:hlinkClick r:id="rId2"/>
              </a:rPr>
              <a:t>www.sbfi.admin.ch</a:t>
            </a:r>
            <a:r>
              <a:rPr lang="de-CH" sz="1600" dirty="0"/>
              <a:t> </a:t>
            </a:r>
            <a:endParaRPr lang="de-CH" sz="1200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11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75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DF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IPA – Idee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12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CH" sz="2200" dirty="0"/>
              <a:t>Aufgaben aus dem normalen Auftragsspektrum</a:t>
            </a:r>
          </a:p>
          <a:p>
            <a:pPr>
              <a:lnSpc>
                <a:spcPct val="100000"/>
              </a:lnSpc>
            </a:pPr>
            <a:r>
              <a:rPr lang="de-CH" sz="2200" dirty="0"/>
              <a:t>Aus aktuellem Arbeitsgebiet</a:t>
            </a:r>
          </a:p>
          <a:p>
            <a:pPr>
              <a:lnSpc>
                <a:spcPct val="100000"/>
              </a:lnSpc>
            </a:pPr>
            <a:r>
              <a:rPr lang="de-CH" sz="2200" dirty="0"/>
              <a:t>Mit den gängigen (gelernten) Mitteln und Methoden</a:t>
            </a:r>
          </a:p>
          <a:p>
            <a:pPr>
              <a:lnSpc>
                <a:spcPct val="100000"/>
              </a:lnSpc>
            </a:pPr>
            <a:r>
              <a:rPr lang="de-CH" sz="2200" dirty="0"/>
              <a:t>Keine «Serienarbeit»</a:t>
            </a:r>
          </a:p>
          <a:p>
            <a:pPr>
              <a:lnSpc>
                <a:spcPct val="100000"/>
              </a:lnSpc>
            </a:pPr>
            <a:r>
              <a:rPr lang="de-CH" sz="2200" dirty="0"/>
              <a:t>Keine Experimente</a:t>
            </a:r>
          </a:p>
          <a:p>
            <a:pPr>
              <a:lnSpc>
                <a:spcPct val="100000"/>
              </a:lnSpc>
            </a:pPr>
            <a:r>
              <a:rPr lang="de-CH" sz="2200" dirty="0"/>
              <a:t>Keine Über- oder Unterforderung</a:t>
            </a:r>
          </a:p>
          <a:p>
            <a:pPr>
              <a:lnSpc>
                <a:spcPct val="100000"/>
              </a:lnSpc>
            </a:pPr>
            <a:r>
              <a:rPr lang="de-CH" sz="2200" dirty="0"/>
              <a:t>Handarbeit und Kopfarbeit</a:t>
            </a:r>
          </a:p>
          <a:p>
            <a:pPr>
              <a:lnSpc>
                <a:spcPct val="100000"/>
              </a:lnSpc>
            </a:pPr>
            <a:r>
              <a:rPr lang="de-CH" sz="2200" dirty="0"/>
              <a:t>Kein Geheimprojekt</a:t>
            </a:r>
          </a:p>
          <a:p>
            <a:pPr marL="137160" indent="0">
              <a:buNone/>
            </a:pPr>
            <a:endParaRPr lang="de-CH" sz="2800" dirty="0"/>
          </a:p>
        </p:txBody>
      </p:sp>
      <p:pic>
        <p:nvPicPr>
          <p:cNvPr id="12" name="Grafik 11" descr="Ein Bild, das Text, Vektorgrafiken enthält.&#10;&#10;Automatisch generierte Beschreibung">
            <a:extLst>
              <a:ext uri="{FF2B5EF4-FFF2-40B4-BE49-F238E27FC236}">
                <a16:creationId xmlns:a16="http://schemas.microsoft.com/office/drawing/2014/main" id="{FF817C24-721F-779E-9B7F-B5EC11459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014" y="2728819"/>
            <a:ext cx="4906932" cy="399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12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DF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IPA Überblick (1)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13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173355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de-CH" sz="2200" b="1" dirty="0"/>
              <a:t>1. Aufgabenstellung</a:t>
            </a:r>
            <a:br>
              <a:rPr lang="de-CH" sz="3200" dirty="0"/>
            </a:br>
            <a:r>
              <a:rPr lang="de-CH" dirty="0">
                <a:solidFill>
                  <a:srgbClr val="FF0000"/>
                </a:solidFill>
              </a:rPr>
              <a:t>Verantwortliche Fachkraft</a:t>
            </a:r>
            <a:r>
              <a:rPr lang="de-CH" dirty="0"/>
              <a:t> formuliert eine Aufgabenstellung. </a:t>
            </a:r>
            <a:br>
              <a:rPr lang="de-CH" dirty="0"/>
            </a:br>
            <a:r>
              <a:rPr lang="de-CH" dirty="0"/>
              <a:t>Diese muss </a:t>
            </a:r>
            <a:r>
              <a:rPr lang="de-CH" i="1" dirty="0"/>
              <a:t>machbar</a:t>
            </a:r>
            <a:r>
              <a:rPr lang="de-CH" dirty="0"/>
              <a:t>, </a:t>
            </a:r>
            <a:r>
              <a:rPr lang="de-CH" i="1" dirty="0"/>
              <a:t>messbar</a:t>
            </a:r>
            <a:r>
              <a:rPr lang="de-CH" dirty="0"/>
              <a:t> und </a:t>
            </a:r>
            <a:r>
              <a:rPr lang="de-CH" i="1" dirty="0"/>
              <a:t>niveaugerecht</a:t>
            </a:r>
            <a:r>
              <a:rPr lang="de-CH" dirty="0"/>
              <a:t> sein.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CH" sz="2200" b="1" dirty="0"/>
              <a:t>2. Validierung</a:t>
            </a:r>
            <a:br>
              <a:rPr lang="de-CH" sz="3200" dirty="0"/>
            </a:br>
            <a:r>
              <a:rPr lang="de-CH" dirty="0" err="1">
                <a:solidFill>
                  <a:srgbClr val="FF0000"/>
                </a:solidFill>
              </a:rPr>
              <a:t>Validexpert:in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/>
              <a:t>prüft die eingereichte Aufgabenstellung: </a:t>
            </a:r>
            <a:br>
              <a:rPr lang="de-CH" dirty="0"/>
            </a:br>
            <a:r>
              <a:rPr lang="de-CH" dirty="0"/>
              <a:t>Thema, Ansprüche, Bewertbarkeit, passende individuelle Kriterien.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CH" sz="2200" b="1" dirty="0"/>
              <a:t>3. Überarbeitung</a:t>
            </a:r>
            <a:br>
              <a:rPr lang="de-CH" sz="3200" b="1" dirty="0"/>
            </a:br>
            <a:r>
              <a:rPr lang="de-CH" dirty="0"/>
              <a:t>Ev. Rückweisung durch </a:t>
            </a:r>
            <a:r>
              <a:rPr lang="de-CH" dirty="0" err="1"/>
              <a:t>Validierungsexpert:in</a:t>
            </a:r>
            <a:r>
              <a:rPr lang="de-CH" dirty="0"/>
              <a:t> mit Hinweisen </a:t>
            </a:r>
            <a:br>
              <a:rPr lang="de-CH" dirty="0"/>
            </a:br>
            <a:r>
              <a:rPr lang="de-CH" dirty="0"/>
              <a:t>und Fragestellungen. </a:t>
            </a:r>
            <a:br>
              <a:rPr lang="de-CH" dirty="0"/>
            </a:br>
            <a:r>
              <a:rPr lang="de-CH" dirty="0">
                <a:solidFill>
                  <a:srgbClr val="FF0000"/>
                </a:solidFill>
              </a:rPr>
              <a:t>Verantwortliche Fachkraft</a:t>
            </a:r>
            <a:r>
              <a:rPr lang="de-CH" dirty="0"/>
              <a:t> überarbeitet die Aufgabenstellung.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CH" sz="2200" b="1" dirty="0"/>
              <a:t>4. Freigabe</a:t>
            </a:r>
            <a:br>
              <a:rPr lang="de-CH" sz="3200" dirty="0"/>
            </a:br>
            <a:r>
              <a:rPr lang="de-CH" dirty="0"/>
              <a:t>durch </a:t>
            </a:r>
            <a:r>
              <a:rPr lang="de-CH" dirty="0" err="1"/>
              <a:t>Validierungsexpert:in</a:t>
            </a:r>
            <a:r>
              <a:rPr lang="de-CH" dirty="0"/>
              <a:t>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38C3442-CC36-4783-0D91-051E4D749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9" y="1896824"/>
            <a:ext cx="761356" cy="72142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80175D8-0224-8D14-434B-64B628EDE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69" y="5274875"/>
            <a:ext cx="669311" cy="72202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7A3FB47-972A-8163-CEA3-B77DF58BC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69" y="3967517"/>
            <a:ext cx="766376" cy="72202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36447BF-8273-9040-81B6-3F8EAAEF6E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2" y="2965515"/>
            <a:ext cx="691866" cy="60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70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DF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IPA Überblick (2)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14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173355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de-CH" sz="2200" b="1" dirty="0"/>
              <a:t>5. Durchführung</a:t>
            </a:r>
            <a:br>
              <a:rPr lang="de-CH" sz="2400" b="1" dirty="0"/>
            </a:br>
            <a:r>
              <a:rPr lang="de-CH" dirty="0">
                <a:effectLst/>
                <a:ea typeface="Times New Roman" panose="02020603050405020304" pitchFamily="18" charset="0"/>
              </a:rPr>
              <a:t>Die </a:t>
            </a:r>
            <a:r>
              <a:rPr lang="de-CH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verantwortliche Fachkraft </a:t>
            </a:r>
            <a:r>
              <a:rPr lang="de-CH" dirty="0">
                <a:effectLst/>
                <a:ea typeface="Times New Roman" panose="02020603050405020304" pitchFamily="18" charset="0"/>
              </a:rPr>
              <a:t>beobachtet die </a:t>
            </a:r>
            <a:r>
              <a:rPr lang="de-CH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Kandidatin </a:t>
            </a:r>
            <a:r>
              <a:rPr lang="de-CH" dirty="0">
                <a:effectLst/>
                <a:ea typeface="Times New Roman" panose="02020603050405020304" pitchFamily="18" charset="0"/>
              </a:rPr>
              <a:t>oder den </a:t>
            </a:r>
            <a:r>
              <a:rPr lang="de-CH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Kandidaten</a:t>
            </a:r>
            <a:r>
              <a:rPr lang="de-CH" dirty="0">
                <a:effectLst/>
                <a:ea typeface="Times New Roman" panose="02020603050405020304" pitchFamily="18" charset="0"/>
              </a:rPr>
              <a:t> bei der Ausführung der praktischen Arbeit. Die </a:t>
            </a:r>
            <a:r>
              <a:rPr lang="de-CH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Hauptexpertin</a:t>
            </a:r>
            <a:r>
              <a:rPr lang="de-CH" dirty="0">
                <a:effectLst/>
                <a:ea typeface="Times New Roman" panose="02020603050405020304" pitchFamily="18" charset="0"/>
              </a:rPr>
              <a:t> bzw. der </a:t>
            </a:r>
            <a:r>
              <a:rPr lang="de-CH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Hauptexperte</a:t>
            </a:r>
            <a:r>
              <a:rPr lang="de-CH" dirty="0">
                <a:effectLst/>
                <a:ea typeface="Times New Roman" panose="02020603050405020304" pitchFamily="18" charset="0"/>
              </a:rPr>
              <a:t> macht 2 Besuche.</a:t>
            </a:r>
            <a:endParaRPr lang="de-CH" dirty="0"/>
          </a:p>
          <a:p>
            <a:pPr marL="0" indent="0">
              <a:spcAft>
                <a:spcPts val="600"/>
              </a:spcAft>
              <a:buNone/>
            </a:pPr>
            <a:r>
              <a:rPr lang="de-CH" sz="2200" b="1" dirty="0"/>
              <a:t>6. Korrektur / erste Bewertung</a:t>
            </a:r>
            <a:br>
              <a:rPr lang="de-CH" sz="2400" dirty="0"/>
            </a:br>
            <a:r>
              <a:rPr lang="de-CH" dirty="0">
                <a:solidFill>
                  <a:srgbClr val="FF0000"/>
                </a:solidFill>
              </a:rPr>
              <a:t>VF</a:t>
            </a:r>
            <a:r>
              <a:rPr lang="de-CH" dirty="0"/>
              <a:t> bzw. </a:t>
            </a:r>
            <a:r>
              <a:rPr lang="de-CH" dirty="0">
                <a:solidFill>
                  <a:srgbClr val="FF0000"/>
                </a:solidFill>
              </a:rPr>
              <a:t>HEX</a:t>
            </a:r>
            <a:r>
              <a:rPr lang="de-CH" dirty="0"/>
              <a:t> liest den IPA Bericht, macht Notizen und bereitet in </a:t>
            </a:r>
            <a:r>
              <a:rPr lang="de-CH" b="1" dirty="0" err="1"/>
              <a:t>PkOrg</a:t>
            </a:r>
            <a:r>
              <a:rPr lang="de-CH" b="1" dirty="0"/>
              <a:t> </a:t>
            </a:r>
            <a:r>
              <a:rPr lang="de-CH" dirty="0"/>
              <a:t>einen Vorschlag für die Bewertung der Arbeit vor.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CH" sz="2200" b="1" dirty="0"/>
              <a:t>7. Präsentation / Fachgespräch (max. 60 Minuten)</a:t>
            </a:r>
            <a:br>
              <a:rPr lang="de-CH" sz="2800" dirty="0"/>
            </a:br>
            <a:r>
              <a:rPr lang="de-CH" dirty="0"/>
              <a:t>Die Kandidatin, der Kandidat präsentiert sein Arbeitsresultat (15-20 Minuten). </a:t>
            </a:r>
            <a:br>
              <a:rPr lang="de-CH" dirty="0"/>
            </a:br>
            <a:r>
              <a:rPr lang="de-CH" dirty="0"/>
              <a:t>Anschliessend wird sie/er durch die </a:t>
            </a:r>
            <a:r>
              <a:rPr lang="de-CH" dirty="0" err="1">
                <a:solidFill>
                  <a:srgbClr val="FF0000"/>
                </a:solidFill>
              </a:rPr>
              <a:t>Expert:innen</a:t>
            </a:r>
            <a:r>
              <a:rPr lang="de-CH" dirty="0"/>
              <a:t> befragt (Fachgespräch).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CH" sz="2200" b="1" dirty="0"/>
              <a:t>8. Bewertung</a:t>
            </a:r>
            <a:br>
              <a:rPr lang="de-CH" sz="2400" dirty="0"/>
            </a:br>
            <a:r>
              <a:rPr lang="de-CH" dirty="0"/>
              <a:t>Die </a:t>
            </a:r>
            <a:r>
              <a:rPr lang="de-CH" dirty="0">
                <a:solidFill>
                  <a:srgbClr val="FF0000"/>
                </a:solidFill>
              </a:rPr>
              <a:t>verantwortliche Fachkraft</a:t>
            </a:r>
            <a:r>
              <a:rPr lang="de-CH" dirty="0"/>
              <a:t> und die </a:t>
            </a:r>
            <a:r>
              <a:rPr lang="de-CH" dirty="0" err="1">
                <a:solidFill>
                  <a:srgbClr val="FF0000"/>
                </a:solidFill>
              </a:rPr>
              <a:t>Expert:innen</a:t>
            </a:r>
            <a:r>
              <a:rPr lang="de-CH" dirty="0"/>
              <a:t> bewerten die Facharbeit.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B366EAB-939D-4C76-5864-AB464E7E0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1858534"/>
            <a:ext cx="794442" cy="92459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27D52FD-B965-272F-A832-86EFCEDD74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69" y="4263994"/>
            <a:ext cx="702879" cy="52094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0643203-0ABB-A8B2-2285-35F7F9D237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2" y="3184590"/>
            <a:ext cx="691866" cy="60651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9D3AC6D-69B2-8F3D-52EB-442C401507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69" y="5274875"/>
            <a:ext cx="669311" cy="72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47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DF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Kandidat:in</a:t>
            </a:r>
            <a:endParaRPr lang="de-CH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15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200" dirty="0"/>
              <a:t>Trägt nach erstem Login </a:t>
            </a:r>
            <a:r>
              <a:rPr lang="de-CH" sz="2200" b="1" dirty="0"/>
              <a:t>BB</a:t>
            </a:r>
            <a:r>
              <a:rPr lang="de-CH" sz="2200" dirty="0"/>
              <a:t> in </a:t>
            </a:r>
            <a:r>
              <a:rPr lang="de-CH" sz="2200" dirty="0" err="1"/>
              <a:t>PkOrg</a:t>
            </a:r>
            <a:r>
              <a:rPr lang="de-CH" sz="2200" dirty="0"/>
              <a:t> ein</a:t>
            </a:r>
          </a:p>
          <a:p>
            <a:r>
              <a:rPr lang="de-DE" sz="2200" dirty="0"/>
              <a:t>Hält die </a:t>
            </a:r>
            <a:r>
              <a:rPr lang="de-DE" sz="2200" b="1" dirty="0"/>
              <a:t>Personal-Daten</a:t>
            </a:r>
            <a:r>
              <a:rPr lang="de-DE" sz="2200" dirty="0"/>
              <a:t> auf Webportal aktuell</a:t>
            </a:r>
          </a:p>
          <a:p>
            <a:r>
              <a:rPr lang="de-DE" sz="2200" dirty="0"/>
              <a:t>Informiert sich </a:t>
            </a:r>
            <a:r>
              <a:rPr lang="de-DE" sz="2200" b="1" dirty="0"/>
              <a:t>selbständig</a:t>
            </a:r>
            <a:r>
              <a:rPr lang="de-DE" sz="2200" dirty="0"/>
              <a:t> über </a:t>
            </a:r>
            <a:r>
              <a:rPr lang="de-DE" sz="2200" b="1" dirty="0"/>
              <a:t>Vorgaben und Regeln </a:t>
            </a:r>
          </a:p>
          <a:p>
            <a:r>
              <a:rPr lang="de-DE" sz="2200" dirty="0"/>
              <a:t>Informiert </a:t>
            </a:r>
            <a:r>
              <a:rPr lang="de-DE" sz="2200" b="1" dirty="0"/>
              <a:t>VF</a:t>
            </a:r>
            <a:r>
              <a:rPr lang="de-DE" sz="2200" dirty="0"/>
              <a:t> und </a:t>
            </a:r>
            <a:r>
              <a:rPr lang="de-DE" sz="2200" b="1" dirty="0"/>
              <a:t>HEX</a:t>
            </a:r>
            <a:r>
              <a:rPr lang="de-DE" sz="2200" dirty="0"/>
              <a:t> über allfällige schulische Prüfungstermine während der IPA</a:t>
            </a:r>
            <a:endParaRPr lang="de-CH" sz="2200" dirty="0"/>
          </a:p>
          <a:p>
            <a:r>
              <a:rPr lang="de-DE" sz="2200" dirty="0"/>
              <a:t>Erklärt sich mit der </a:t>
            </a:r>
            <a:r>
              <a:rPr lang="de-DE" sz="2200" b="1" dirty="0"/>
              <a:t>Aufgabenstellung einverstanden</a:t>
            </a:r>
          </a:p>
          <a:p>
            <a:r>
              <a:rPr lang="de-DE" sz="2200" b="1" dirty="0"/>
              <a:t>Löst die Aufgabe alleine</a:t>
            </a:r>
          </a:p>
          <a:p>
            <a:r>
              <a:rPr lang="de-DE" sz="2200" b="1" dirty="0"/>
              <a:t>Dokumentiert</a:t>
            </a:r>
            <a:r>
              <a:rPr lang="de-DE" sz="2200" dirty="0"/>
              <a:t> nach Vorgaben</a:t>
            </a:r>
          </a:p>
          <a:p>
            <a:r>
              <a:rPr lang="de-DE" sz="2200" dirty="0"/>
              <a:t>Informiert VF und HEX bei </a:t>
            </a:r>
            <a:r>
              <a:rPr lang="de-DE" sz="2200" b="1" dirty="0" err="1"/>
              <a:t>Unregelmässigkeiten</a:t>
            </a:r>
            <a:endParaRPr lang="de-DE" sz="2200" b="1" dirty="0"/>
          </a:p>
        </p:txBody>
      </p:sp>
      <p:pic>
        <p:nvPicPr>
          <p:cNvPr id="6" name="Grafik 5" descr="Ein Bild, das Text, Spielzeug, Puppe, Vektorgrafiken enthält.&#10;&#10;Automatisch generierte Beschreibung">
            <a:extLst>
              <a:ext uri="{FF2B5EF4-FFF2-40B4-BE49-F238E27FC236}">
                <a16:creationId xmlns:a16="http://schemas.microsoft.com/office/drawing/2014/main" id="{FE17BE38-79BF-4CDB-3579-6EE2A961A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860" y="4465696"/>
            <a:ext cx="4326658" cy="239230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27A43FE-3549-3492-5A70-7B92BFCE08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60" y="5538319"/>
            <a:ext cx="702879" cy="81803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7A1AF43-62B7-1B42-AC55-BCE5CA2902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421" y="5684840"/>
            <a:ext cx="702879" cy="52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93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DF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Berufsbildner:in</a:t>
            </a:r>
            <a:endParaRPr lang="de-CH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16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200" b="1" dirty="0"/>
              <a:t>Verantwortlich</a:t>
            </a:r>
            <a:r>
              <a:rPr lang="de-CH" sz="2200" dirty="0"/>
              <a:t> für die </a:t>
            </a:r>
            <a:r>
              <a:rPr lang="de-CH" sz="2200" b="1" dirty="0"/>
              <a:t>Ausbildung</a:t>
            </a:r>
            <a:r>
              <a:rPr lang="de-CH" sz="2200" dirty="0"/>
              <a:t> der </a:t>
            </a:r>
            <a:r>
              <a:rPr lang="de-CH" sz="2200" dirty="0" err="1"/>
              <a:t>Kandidat:innen</a:t>
            </a:r>
            <a:r>
              <a:rPr lang="de-CH" sz="2200" dirty="0"/>
              <a:t> und den Ablauf der IPA im Betrieb</a:t>
            </a:r>
          </a:p>
          <a:p>
            <a:r>
              <a:rPr lang="de-CH" sz="2200" b="1" dirty="0"/>
              <a:t>Bestimmt</a:t>
            </a:r>
            <a:r>
              <a:rPr lang="de-CH" sz="2200" dirty="0"/>
              <a:t> die IPA-verantwortliche </a:t>
            </a:r>
            <a:r>
              <a:rPr lang="de-CH" sz="2200" b="1" dirty="0"/>
              <a:t>Fachkraft</a:t>
            </a:r>
            <a:r>
              <a:rPr lang="de-CH" sz="2200" dirty="0"/>
              <a:t> (VF)</a:t>
            </a:r>
          </a:p>
          <a:p>
            <a:r>
              <a:rPr lang="de-CH" sz="2200" dirty="0"/>
              <a:t>Erhält Login von </a:t>
            </a:r>
            <a:r>
              <a:rPr lang="de-CH" sz="2200" dirty="0" err="1"/>
              <a:t>PKOrg</a:t>
            </a:r>
            <a:r>
              <a:rPr lang="de-CH" sz="2200" dirty="0"/>
              <a:t> und vervollständigt/unterhält seine </a:t>
            </a:r>
            <a:r>
              <a:rPr lang="de-CH" sz="2200" b="1" dirty="0"/>
              <a:t>Kontaktdaten</a:t>
            </a:r>
          </a:p>
          <a:p>
            <a:r>
              <a:rPr lang="de-CH" sz="2200" dirty="0"/>
              <a:t>Trägt die </a:t>
            </a:r>
            <a:r>
              <a:rPr lang="de-CH" sz="2200" b="1" dirty="0"/>
              <a:t>VF</a:t>
            </a:r>
            <a:r>
              <a:rPr lang="de-CH" sz="2200" dirty="0"/>
              <a:t> für die IPA in </a:t>
            </a:r>
            <a:r>
              <a:rPr lang="de-CH" sz="2200" b="1" dirty="0" err="1"/>
              <a:t>PKOrg</a:t>
            </a:r>
            <a:r>
              <a:rPr lang="de-CH" sz="2200" dirty="0"/>
              <a:t> ein</a:t>
            </a:r>
          </a:p>
          <a:p>
            <a:r>
              <a:rPr lang="de-CH" sz="2200" b="1" dirty="0"/>
              <a:t>Kontrolliert</a:t>
            </a:r>
            <a:r>
              <a:rPr lang="de-CH" sz="2200" dirty="0"/>
              <a:t> / </a:t>
            </a:r>
            <a:r>
              <a:rPr lang="de-CH" sz="2200" b="1" dirty="0"/>
              <a:t>unterstützt</a:t>
            </a:r>
            <a:r>
              <a:rPr lang="de-CH" sz="2200" dirty="0"/>
              <a:t> den Ablauf der IPA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9E8C8EF-17AD-E215-32E5-300AE80F0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200" y="3848100"/>
            <a:ext cx="3224649" cy="303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7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DF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4400" dirty="0"/>
              <a:t>Verantwortliche Fachkraft (VF)</a:t>
            </a:r>
            <a:endParaRPr lang="de-CH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17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1504950" y="1797792"/>
            <a:ext cx="105156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900" dirty="0"/>
              <a:t>Sucht ein </a:t>
            </a:r>
            <a:r>
              <a:rPr lang="de-CH" sz="1900" b="1" dirty="0"/>
              <a:t>geeignetes Projekt </a:t>
            </a:r>
            <a:r>
              <a:rPr lang="de-CH" sz="1900" dirty="0"/>
              <a:t>im Arbeitsumfeld seines </a:t>
            </a:r>
            <a:r>
              <a:rPr lang="de-CH" sz="1900" dirty="0" err="1"/>
              <a:t>Kandidat:innen</a:t>
            </a:r>
            <a:r>
              <a:rPr lang="de-CH" sz="1900" dirty="0"/>
              <a:t> (muss in einen der fünf Startblöcke passen)</a:t>
            </a:r>
          </a:p>
          <a:p>
            <a:r>
              <a:rPr lang="de-CH" sz="1900" dirty="0"/>
              <a:t>Erstellt </a:t>
            </a:r>
            <a:r>
              <a:rPr lang="de-CH" sz="1900" b="1" dirty="0"/>
              <a:t>fristgerecht</a:t>
            </a:r>
            <a:r>
              <a:rPr lang="de-CH" sz="1900" dirty="0"/>
              <a:t> eine ausführliche Aufgabenstellung</a:t>
            </a:r>
          </a:p>
          <a:p>
            <a:r>
              <a:rPr lang="de-CH" sz="1900" dirty="0"/>
              <a:t>Erstellt eine grobe </a:t>
            </a:r>
            <a:r>
              <a:rPr lang="de-CH" sz="1900" b="1" dirty="0"/>
              <a:t>Zeitschätzung </a:t>
            </a:r>
            <a:r>
              <a:rPr lang="de-CH" sz="1900" dirty="0"/>
              <a:t>und </a:t>
            </a:r>
            <a:r>
              <a:rPr lang="de-CH" sz="1900" b="1" dirty="0"/>
              <a:t>ladet diesen in den Dokumentenpool des </a:t>
            </a:r>
            <a:r>
              <a:rPr lang="de-CH" sz="1900" b="1" dirty="0" err="1"/>
              <a:t>PkOrg’s</a:t>
            </a:r>
            <a:r>
              <a:rPr lang="de-CH" sz="1900" b="1" dirty="0"/>
              <a:t> hoch (nicht sichtbar für die </a:t>
            </a:r>
            <a:r>
              <a:rPr lang="de-CH" sz="1900" b="1" dirty="0" err="1"/>
              <a:t>Kandidat:innen</a:t>
            </a:r>
            <a:r>
              <a:rPr lang="de-CH" sz="1900" b="1" dirty="0"/>
              <a:t>).</a:t>
            </a:r>
          </a:p>
          <a:p>
            <a:r>
              <a:rPr lang="de-CH" sz="1900" dirty="0"/>
              <a:t>Erstellt (</a:t>
            </a:r>
            <a:r>
              <a:rPr lang="de-CH" sz="1900" b="1" dirty="0"/>
              <a:t>7 bei INF, 3 bei MED) </a:t>
            </a:r>
            <a:r>
              <a:rPr lang="de-CH" sz="1900" dirty="0"/>
              <a:t>individuelle</a:t>
            </a:r>
            <a:r>
              <a:rPr lang="de-CH" sz="1900" b="1" dirty="0"/>
              <a:t> Kriterien </a:t>
            </a:r>
            <a:r>
              <a:rPr lang="de-CH" sz="1900" dirty="0"/>
              <a:t>zur Bewertung der Arbeit</a:t>
            </a:r>
          </a:p>
          <a:p>
            <a:r>
              <a:rPr lang="de-CH" sz="1900" dirty="0"/>
              <a:t>Arbeitet mit bei der </a:t>
            </a:r>
            <a:r>
              <a:rPr lang="de-CH" sz="1900" b="1" dirty="0"/>
              <a:t>Validierung</a:t>
            </a:r>
            <a:r>
              <a:rPr lang="de-CH" sz="1900" dirty="0"/>
              <a:t> der Aufgabe</a:t>
            </a:r>
          </a:p>
          <a:p>
            <a:r>
              <a:rPr lang="de-CH" sz="1900" b="1" dirty="0"/>
              <a:t>Schützt</a:t>
            </a:r>
            <a:r>
              <a:rPr lang="de-CH" sz="1900" dirty="0"/>
              <a:t> die/den </a:t>
            </a:r>
            <a:r>
              <a:rPr lang="de-CH" sz="1900" b="1" dirty="0" err="1"/>
              <a:t>Kandidat:innen</a:t>
            </a:r>
            <a:r>
              <a:rPr lang="de-CH" sz="1900" b="1" dirty="0"/>
              <a:t> </a:t>
            </a:r>
            <a:r>
              <a:rPr lang="de-CH" sz="1900" dirty="0"/>
              <a:t>während der IPA vor äusseren Einflüssen</a:t>
            </a:r>
          </a:p>
          <a:p>
            <a:r>
              <a:rPr lang="de-CH" sz="1900" b="1" dirty="0"/>
              <a:t>Beobachtet</a:t>
            </a:r>
            <a:r>
              <a:rPr lang="de-CH" sz="1900" dirty="0"/>
              <a:t> die/den </a:t>
            </a:r>
            <a:r>
              <a:rPr lang="de-CH" sz="1900" b="1" dirty="0" err="1"/>
              <a:t>Kandidat:innen</a:t>
            </a:r>
            <a:r>
              <a:rPr lang="de-CH" sz="1900" b="1" dirty="0"/>
              <a:t> </a:t>
            </a:r>
            <a:r>
              <a:rPr lang="de-CH" sz="1900" dirty="0"/>
              <a:t>während der IPA, </a:t>
            </a:r>
            <a:br>
              <a:rPr lang="de-CH" sz="1900" dirty="0"/>
            </a:br>
            <a:r>
              <a:rPr lang="de-CH" sz="1900" dirty="0"/>
              <a:t>hält die Beobachtungen schriftlich fest und beantwortet wo nötig Fragen</a:t>
            </a:r>
          </a:p>
          <a:p>
            <a:r>
              <a:rPr lang="de-CH" sz="1900" b="1" dirty="0"/>
              <a:t>Bewertet</a:t>
            </a:r>
            <a:r>
              <a:rPr lang="de-CH" sz="1900" dirty="0"/>
              <a:t> nach Ende der IPA die </a:t>
            </a:r>
            <a:r>
              <a:rPr lang="de-CH" sz="1900" b="1" dirty="0"/>
              <a:t>Resultate</a:t>
            </a:r>
            <a:r>
              <a:rPr lang="de-CH" sz="1900" dirty="0"/>
              <a:t> auf Webportal</a:t>
            </a:r>
          </a:p>
          <a:p>
            <a:r>
              <a:rPr lang="de-DE" sz="1900" dirty="0"/>
              <a:t>Hält die Personal-Daten </a:t>
            </a:r>
            <a:r>
              <a:rPr lang="de-DE" sz="1900" b="1" dirty="0"/>
              <a:t>aktuell</a:t>
            </a:r>
            <a:endParaRPr lang="de-CH" sz="1900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2E49199-67D4-9926-6D27-32737362E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75" y="3867150"/>
            <a:ext cx="2110052" cy="300059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47024A6-ED18-D618-0B39-2D0D1FD1C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9" y="1896824"/>
            <a:ext cx="761356" cy="72142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D0E437C-2DF7-8486-DFA8-C1A8DBD11A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69" y="3967517"/>
            <a:ext cx="766376" cy="72202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D2DE23F-E2FD-C25F-D027-67F226A0B8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57" y="2977693"/>
            <a:ext cx="691866" cy="60651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FFE3F68-AC7E-423B-DB01-00DA62673C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69" y="5274875"/>
            <a:ext cx="669311" cy="72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23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DF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4400" dirty="0"/>
              <a:t>Verantwortliche Fachkraft (VF)</a:t>
            </a:r>
            <a:endParaRPr lang="de-CH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18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400" dirty="0"/>
              <a:t>Qualifikation/Anforderungen</a:t>
            </a:r>
            <a:endParaRPr lang="de-CH" sz="2200" dirty="0"/>
          </a:p>
          <a:p>
            <a:r>
              <a:rPr lang="de-CH" sz="2200" b="1" dirty="0"/>
              <a:t>Ist eine </a:t>
            </a:r>
            <a:r>
              <a:rPr lang="de-CH" sz="2200" b="1" dirty="0">
                <a:solidFill>
                  <a:srgbClr val="FF0000"/>
                </a:solidFill>
              </a:rPr>
              <a:t>Fach</a:t>
            </a:r>
            <a:r>
              <a:rPr lang="de-CH" sz="2200" b="1" dirty="0"/>
              <a:t>person</a:t>
            </a:r>
            <a:br>
              <a:rPr lang="de-CH" sz="2800" dirty="0"/>
            </a:br>
            <a:r>
              <a:rPr lang="de-CH" dirty="0"/>
              <a:t>mit entsprechenden Kenntnissen und Erfahrungen </a:t>
            </a:r>
            <a:br>
              <a:rPr lang="de-CH" dirty="0"/>
            </a:br>
            <a:r>
              <a:rPr lang="de-CH" dirty="0">
                <a:solidFill>
                  <a:srgbClr val="FF0000"/>
                </a:solidFill>
              </a:rPr>
              <a:t>im Gebiet der Facharbeit</a:t>
            </a:r>
          </a:p>
          <a:p>
            <a:r>
              <a:rPr lang="de-CH" sz="2200" b="1" dirty="0"/>
              <a:t>Mehrfachrolle</a:t>
            </a:r>
            <a:br>
              <a:rPr lang="de-CH" sz="2800" dirty="0"/>
            </a:br>
            <a:r>
              <a:rPr lang="de-CH" dirty="0"/>
              <a:t>Auftraggeber, Betreuer und Bewertender</a:t>
            </a:r>
          </a:p>
          <a:p>
            <a:r>
              <a:rPr lang="de-CH" sz="2200" b="1" dirty="0"/>
              <a:t>Zeit </a:t>
            </a:r>
            <a:r>
              <a:rPr lang="de-CH" sz="2200" dirty="0"/>
              <a:t>(Planungs-)Aufwand, Präsenz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35805F5-615C-3AD2-F8DF-88C01E7E5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75" y="3867150"/>
            <a:ext cx="2110052" cy="300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69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DF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VF - Aufwand 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19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de-CH" sz="2200" dirty="0"/>
              <a:t>3 Std. 	Info-Abend PK ICT-BBAG</a:t>
            </a:r>
          </a:p>
          <a:p>
            <a:pPr marL="137160" indent="0">
              <a:buNone/>
            </a:pPr>
            <a:r>
              <a:rPr lang="de-CH" sz="2200" dirty="0"/>
              <a:t>2 Std. 	Dokumente lesen</a:t>
            </a:r>
          </a:p>
          <a:p>
            <a:pPr marL="137160" indent="0">
              <a:buNone/>
            </a:pPr>
            <a:r>
              <a:rPr lang="de-CH" sz="2200" dirty="0"/>
              <a:t>8 Std. 	Aufgabe planen, formulieren, inkl. Validierungs-Phase</a:t>
            </a:r>
          </a:p>
          <a:p>
            <a:pPr marL="137160" indent="0">
              <a:buNone/>
            </a:pPr>
            <a:r>
              <a:rPr lang="de-CH" sz="2200" dirty="0"/>
              <a:t>2 Std. 	Erster und zweiter Experten-Besuch</a:t>
            </a:r>
          </a:p>
          <a:p>
            <a:pPr marL="137160" indent="0">
              <a:buNone/>
            </a:pPr>
            <a:r>
              <a:rPr lang="de-CH" sz="2200" dirty="0"/>
              <a:t>3 Std. 	(6 x 0.5) Beobachtung</a:t>
            </a:r>
          </a:p>
          <a:p>
            <a:pPr marL="137160" indent="0">
              <a:buNone/>
            </a:pPr>
            <a:r>
              <a:rPr lang="de-CH" sz="2200" dirty="0"/>
              <a:t>4 Std. 	IPA Bericht lesen/beurteilen und Arbeit bewerten</a:t>
            </a:r>
          </a:p>
          <a:p>
            <a:pPr marL="137160" indent="0">
              <a:buNone/>
            </a:pPr>
            <a:r>
              <a:rPr lang="de-CH" sz="2200" dirty="0"/>
              <a:t>3 Std. 	Präsentation, Fachgespräch, Notenbesprechung</a:t>
            </a:r>
          </a:p>
          <a:p>
            <a:pPr marL="137160" indent="0">
              <a:buNone/>
            </a:pPr>
            <a:endParaRPr lang="de-CH" sz="2200" dirty="0"/>
          </a:p>
          <a:p>
            <a:pPr marL="137160" indent="0">
              <a:buNone/>
            </a:pPr>
            <a:r>
              <a:rPr lang="de-CH" sz="2200" b="1" dirty="0"/>
              <a:t>25 Std. 	Total (ca. 3 Tage)</a:t>
            </a:r>
          </a:p>
          <a:p>
            <a:pPr marL="137160" indent="0">
              <a:buNone/>
            </a:pPr>
            <a:r>
              <a:rPr lang="de-CH" sz="1800" dirty="0"/>
              <a:t>6-8 Std. davon sind normaler Projektaufwand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98E32247-A99D-BB4C-E6B8-C8B26D8ED08D}"/>
              </a:ext>
            </a:extLst>
          </p:cNvPr>
          <p:cNvCxnSpPr>
            <a:cxnSpLocks/>
          </p:cNvCxnSpPr>
          <p:nvPr/>
        </p:nvCxnSpPr>
        <p:spPr>
          <a:xfrm>
            <a:off x="332509" y="4876800"/>
            <a:ext cx="101507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3C15EE8E-5D74-249A-128A-1EB6F0297E0F}"/>
              </a:ext>
            </a:extLst>
          </p:cNvPr>
          <p:cNvSpPr/>
          <p:nvPr/>
        </p:nvSpPr>
        <p:spPr>
          <a:xfrm>
            <a:off x="7938072" y="5085981"/>
            <a:ext cx="4253928" cy="1143344"/>
          </a:xfrm>
          <a:prstGeom prst="rect">
            <a:avLst/>
          </a:prstGeom>
          <a:solidFill>
            <a:srgbClr val="DF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2" name="Inhaltsplatzhalter 1">
            <a:extLst>
              <a:ext uri="{FF2B5EF4-FFF2-40B4-BE49-F238E27FC236}">
                <a16:creationId xmlns:a16="http://schemas.microsoft.com/office/drawing/2014/main" id="{FD2F3CD2-CAFA-99DD-C00B-C1D148AB80D6}"/>
              </a:ext>
            </a:extLst>
          </p:cNvPr>
          <p:cNvSpPr txBox="1">
            <a:spLocks/>
          </p:cNvSpPr>
          <p:nvPr/>
        </p:nvSpPr>
        <p:spPr>
          <a:xfrm>
            <a:off x="7938072" y="5273585"/>
            <a:ext cx="4173977" cy="7843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763588">
              <a:buClr>
                <a:schemeClr val="accent1"/>
              </a:buClr>
              <a:buFont typeface="Symbol" panose="05050102010706020507" pitchFamily="18" charset="2"/>
              <a:buNone/>
            </a:pPr>
            <a:r>
              <a:rPr lang="de-CH" dirty="0">
                <a:solidFill>
                  <a:schemeClr val="bg1"/>
                </a:solidFill>
              </a:rPr>
              <a:t>Ziel: Projekt oder Teilprojekt kann </a:t>
            </a:r>
          </a:p>
          <a:p>
            <a:pPr algn="r" defTabSz="763588">
              <a:buClr>
                <a:schemeClr val="accent1"/>
              </a:buClr>
              <a:buFont typeface="Symbol" panose="05050102010706020507" pitchFamily="18" charset="2"/>
              <a:buNone/>
            </a:pPr>
            <a:r>
              <a:rPr lang="de-CH" dirty="0">
                <a:solidFill>
                  <a:schemeClr val="bg1"/>
                </a:solidFill>
              </a:rPr>
              <a:t>Dem Kunden verrechnet werden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71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066E8EF-5065-1CCD-7146-DDEE35B7ECD2}"/>
              </a:ext>
            </a:extLst>
          </p:cNvPr>
          <p:cNvSpPr/>
          <p:nvPr/>
        </p:nvSpPr>
        <p:spPr>
          <a:xfrm>
            <a:off x="0" y="3794152"/>
            <a:ext cx="12192000" cy="1037156"/>
          </a:xfrm>
          <a:prstGeom prst="rect">
            <a:avLst/>
          </a:prstGeom>
          <a:solidFill>
            <a:srgbClr val="A4B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7D81165-D6EF-2A11-D319-0FF08F557E3E}"/>
              </a:ext>
            </a:extLst>
          </p:cNvPr>
          <p:cNvSpPr/>
          <p:nvPr/>
        </p:nvSpPr>
        <p:spPr>
          <a:xfrm>
            <a:off x="0" y="4791380"/>
            <a:ext cx="12192000" cy="1037156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4D0838B-FC87-4466-D053-58950FDB75A5}"/>
              </a:ext>
            </a:extLst>
          </p:cNvPr>
          <p:cNvSpPr/>
          <p:nvPr/>
        </p:nvSpPr>
        <p:spPr>
          <a:xfrm>
            <a:off x="0" y="2756996"/>
            <a:ext cx="12192000" cy="1037156"/>
          </a:xfrm>
          <a:prstGeom prst="rect">
            <a:avLst/>
          </a:prstGeom>
          <a:solidFill>
            <a:srgbClr val="DF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8EA56D2-9A53-6BBA-2B29-21A9EA923D1B}"/>
              </a:ext>
            </a:extLst>
          </p:cNvPr>
          <p:cNvSpPr/>
          <p:nvPr/>
        </p:nvSpPr>
        <p:spPr>
          <a:xfrm>
            <a:off x="0" y="1801442"/>
            <a:ext cx="12192000" cy="1037156"/>
          </a:xfrm>
          <a:prstGeom prst="rect">
            <a:avLst/>
          </a:prstGeom>
          <a:solidFill>
            <a:srgbClr val="149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4CA7B5-570D-9B76-865A-E867A5305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FF696A-4585-E20A-D9BE-588DA85BF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CH" sz="2400" dirty="0"/>
              <a:t>Begrüssung, Agenda, Organisatorisches	</a:t>
            </a:r>
          </a:p>
          <a:p>
            <a:pPr>
              <a:lnSpc>
                <a:spcPct val="100000"/>
              </a:lnSpc>
            </a:pPr>
            <a:r>
              <a:rPr lang="de-CH" sz="2400" dirty="0"/>
              <a:t>Übersicht und Zeitplan QV</a:t>
            </a:r>
          </a:p>
          <a:p>
            <a:pPr>
              <a:lnSpc>
                <a:spcPct val="100000"/>
              </a:lnSpc>
            </a:pPr>
            <a:r>
              <a:rPr lang="de-CH" sz="2400" dirty="0"/>
              <a:t>Die IPA </a:t>
            </a:r>
          </a:p>
          <a:p>
            <a:pPr>
              <a:lnSpc>
                <a:spcPct val="100000"/>
              </a:lnSpc>
            </a:pPr>
            <a:r>
              <a:rPr lang="de-CH" sz="2400" dirty="0"/>
              <a:t>Beteiligte und deren Pflichten</a:t>
            </a:r>
          </a:p>
          <a:p>
            <a:pPr marL="0" indent="0">
              <a:lnSpc>
                <a:spcPct val="100000"/>
              </a:lnSpc>
              <a:buNone/>
            </a:pPr>
            <a:endParaRPr lang="de-CH" sz="2400" dirty="0"/>
          </a:p>
          <a:p>
            <a:pPr marL="0" indent="0">
              <a:lnSpc>
                <a:spcPct val="100000"/>
              </a:lnSpc>
              <a:buNone/>
            </a:pPr>
            <a:endParaRPr lang="de-CH" sz="2400" dirty="0"/>
          </a:p>
          <a:p>
            <a:pPr>
              <a:lnSpc>
                <a:spcPct val="100000"/>
              </a:lnSpc>
            </a:pPr>
            <a:r>
              <a:rPr lang="de-CH" sz="2400" dirty="0"/>
              <a:t>Ablauf einer IPA</a:t>
            </a:r>
          </a:p>
          <a:p>
            <a:pPr>
              <a:lnSpc>
                <a:spcPct val="100000"/>
              </a:lnSpc>
            </a:pPr>
            <a:r>
              <a:rPr lang="de-CH" sz="2400" dirty="0"/>
              <a:t>Bewertung der IPA</a:t>
            </a:r>
          </a:p>
        </p:txBody>
      </p:sp>
      <p:pic>
        <p:nvPicPr>
          <p:cNvPr id="11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22F23F1F-AEA3-CDBB-FB94-8BB2FA517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FE9C60DC-7BDD-EE9B-C8B3-220964A326D1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642FAAAA-B5E7-DC63-2E46-B18ABEF79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2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1C0D433-1072-7B29-59E1-83F6866A4A5E}"/>
              </a:ext>
            </a:extLst>
          </p:cNvPr>
          <p:cNvSpPr txBox="1">
            <a:spLocks/>
          </p:cNvSpPr>
          <p:nvPr/>
        </p:nvSpPr>
        <p:spPr>
          <a:xfrm>
            <a:off x="838200" y="4086815"/>
            <a:ext cx="10515600" cy="4518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CH" sz="2400" dirty="0"/>
              <a:t>Themensuche</a:t>
            </a:r>
          </a:p>
        </p:txBody>
      </p:sp>
    </p:spTree>
    <p:extLst>
      <p:ext uri="{BB962C8B-B14F-4D97-AF65-F5344CB8AC3E}">
        <p14:creationId xmlns:p14="http://schemas.microsoft.com/office/powerpoint/2010/main" val="494394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DF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Validexpert:in</a:t>
            </a:r>
            <a:r>
              <a:rPr lang="de-CH" dirty="0"/>
              <a:t> (VEX)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20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74468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200" dirty="0"/>
              <a:t>Ist die </a:t>
            </a:r>
            <a:r>
              <a:rPr lang="de-CH" sz="2200" b="1" dirty="0"/>
              <a:t>erste Ansprechperson </a:t>
            </a:r>
            <a:r>
              <a:rPr lang="de-CH" sz="2200" dirty="0"/>
              <a:t>für VF</a:t>
            </a:r>
          </a:p>
          <a:p>
            <a:r>
              <a:rPr lang="de-CH" sz="2200" b="1" dirty="0"/>
              <a:t>Validiert</a:t>
            </a:r>
            <a:r>
              <a:rPr lang="de-CH" sz="2200" dirty="0"/>
              <a:t> die Aufgabe:</a:t>
            </a:r>
          </a:p>
          <a:p>
            <a:pPr lvl="1"/>
            <a:r>
              <a:rPr lang="de-CH" b="1" dirty="0"/>
              <a:t>Versucht</a:t>
            </a:r>
            <a:r>
              <a:rPr lang="de-CH" dirty="0"/>
              <a:t> die Aufgabe zu verstehen</a:t>
            </a:r>
          </a:p>
          <a:p>
            <a:pPr lvl="1"/>
            <a:r>
              <a:rPr lang="de-CH" dirty="0"/>
              <a:t>Stellt die </a:t>
            </a:r>
            <a:r>
              <a:rPr lang="de-CH" b="1" dirty="0"/>
              <a:t>Bewertbarkeit</a:t>
            </a:r>
            <a:r>
              <a:rPr lang="de-CH" dirty="0"/>
              <a:t> der Aufgabe sicher</a:t>
            </a:r>
          </a:p>
          <a:p>
            <a:pPr lvl="1"/>
            <a:r>
              <a:rPr lang="de-CH" b="1" dirty="0"/>
              <a:t>Vergleicht VF-Kriterien </a:t>
            </a:r>
            <a:r>
              <a:rPr lang="de-CH" dirty="0"/>
              <a:t>mit der Aufgabenstellung</a:t>
            </a:r>
          </a:p>
          <a:p>
            <a:pPr lvl="1"/>
            <a:r>
              <a:rPr lang="de-CH" b="1" dirty="0"/>
              <a:t>Überprüft</a:t>
            </a:r>
            <a:r>
              <a:rPr lang="de-CH" dirty="0"/>
              <a:t> die </a:t>
            </a:r>
            <a:r>
              <a:rPr lang="de-CH" b="1" dirty="0"/>
              <a:t>Zeitschätzung</a:t>
            </a:r>
            <a:r>
              <a:rPr lang="de-CH" dirty="0"/>
              <a:t> der vorgesetzten Fachkraft</a:t>
            </a:r>
          </a:p>
          <a:p>
            <a:pPr lvl="1"/>
            <a:r>
              <a:rPr lang="de-CH" dirty="0"/>
              <a:t>Vergleicht den </a:t>
            </a:r>
            <a:r>
              <a:rPr lang="de-CH" b="1" dirty="0"/>
              <a:t>Schwierigkeitsgrad</a:t>
            </a:r>
            <a:r>
              <a:rPr lang="de-CH" dirty="0"/>
              <a:t> unter den Aufgaben</a:t>
            </a:r>
          </a:p>
          <a:p>
            <a:pPr lvl="1"/>
            <a:r>
              <a:rPr lang="de-CH" dirty="0"/>
              <a:t>Ist angewiesen auf schnelle Reaktionen/Anpassungen durch VF</a:t>
            </a:r>
          </a:p>
          <a:p>
            <a:r>
              <a:rPr lang="de-CH" sz="2200" b="1" dirty="0"/>
              <a:t>Gibt</a:t>
            </a:r>
            <a:r>
              <a:rPr lang="de-CH" sz="2200" dirty="0"/>
              <a:t> die Aufgabe schlussendlich </a:t>
            </a:r>
            <a:r>
              <a:rPr lang="de-CH" sz="2200" b="1" dirty="0"/>
              <a:t>frei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27CF32A-EDEE-F325-C511-12D2101B8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830" y="3748511"/>
            <a:ext cx="2224740" cy="310948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B6282A1-05AA-3377-C14B-17C29B2D8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8" y="5381064"/>
            <a:ext cx="691866" cy="60651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16F9A6F-F784-D50E-23C4-2C472FC69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91" y="5359904"/>
            <a:ext cx="669311" cy="72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89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DF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Hauptexpert:in</a:t>
            </a:r>
            <a:r>
              <a:rPr lang="de-CH" dirty="0"/>
              <a:t> (HEX)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21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b="1" dirty="0"/>
              <a:t>Sucht</a:t>
            </a:r>
            <a:r>
              <a:rPr lang="de-CH" dirty="0"/>
              <a:t> sich anhand seines Fachwissens die </a:t>
            </a:r>
            <a:r>
              <a:rPr lang="de-CH" dirty="0" err="1"/>
              <a:t>IPA‘s</a:t>
            </a:r>
            <a:r>
              <a:rPr lang="de-CH" dirty="0"/>
              <a:t> </a:t>
            </a:r>
            <a:r>
              <a:rPr lang="de-CH" b="1" dirty="0"/>
              <a:t>aus</a:t>
            </a:r>
          </a:p>
          <a:p>
            <a:r>
              <a:rPr lang="de-CH" dirty="0"/>
              <a:t>Hilft mit bei der </a:t>
            </a:r>
            <a:r>
              <a:rPr lang="de-CH" b="1" dirty="0"/>
              <a:t>Validierung der Aufgabe </a:t>
            </a:r>
            <a:r>
              <a:rPr lang="de-CH" dirty="0"/>
              <a:t>und kontrolliert die Formulierung der Kriterien</a:t>
            </a:r>
          </a:p>
          <a:p>
            <a:r>
              <a:rPr lang="de-CH" dirty="0"/>
              <a:t>Besucht den Kandidaten </a:t>
            </a:r>
            <a:r>
              <a:rPr lang="de-CH" b="1" dirty="0"/>
              <a:t>zweimal während der IPA</a:t>
            </a:r>
            <a:r>
              <a:rPr lang="de-CH" dirty="0"/>
              <a:t>, um den Betrieb kennenzulernen und um Fragen zu klären</a:t>
            </a:r>
          </a:p>
          <a:p>
            <a:r>
              <a:rPr lang="de-CH" dirty="0"/>
              <a:t>Liest und </a:t>
            </a:r>
            <a:r>
              <a:rPr lang="de-CH" b="1" dirty="0"/>
              <a:t>bewertet</a:t>
            </a:r>
            <a:r>
              <a:rPr lang="de-CH" dirty="0"/>
              <a:t> sämtliche schriftlichen Dokumente</a:t>
            </a:r>
          </a:p>
          <a:p>
            <a:r>
              <a:rPr lang="de-CH" dirty="0"/>
              <a:t>Erstellt </a:t>
            </a:r>
            <a:r>
              <a:rPr lang="de-CH" b="1" dirty="0"/>
              <a:t>8 Themenkomplexe</a:t>
            </a:r>
            <a:r>
              <a:rPr lang="de-CH" dirty="0"/>
              <a:t> für das Fachgespräch</a:t>
            </a:r>
          </a:p>
          <a:p>
            <a:r>
              <a:rPr lang="de-CH" b="1" dirty="0"/>
              <a:t>Überprüft</a:t>
            </a:r>
            <a:r>
              <a:rPr lang="de-CH" dirty="0"/>
              <a:t> die Bewertung der verantwortlichen Fachkraft</a:t>
            </a:r>
          </a:p>
          <a:p>
            <a:r>
              <a:rPr lang="de-CH" dirty="0"/>
              <a:t>Besucht die/den </a:t>
            </a:r>
            <a:r>
              <a:rPr lang="de-CH" dirty="0" err="1"/>
              <a:t>Kandidat:innen</a:t>
            </a:r>
            <a:r>
              <a:rPr lang="de-CH" dirty="0"/>
              <a:t> für </a:t>
            </a:r>
            <a:r>
              <a:rPr lang="de-CH" b="1" dirty="0"/>
              <a:t>Präsentation und Fachgespräch</a:t>
            </a:r>
          </a:p>
          <a:p>
            <a:r>
              <a:rPr lang="de-CH" b="1" dirty="0"/>
              <a:t>Dokumentiert</a:t>
            </a:r>
            <a:r>
              <a:rPr lang="de-CH" dirty="0"/>
              <a:t> den gesamten IPA-Verlauf</a:t>
            </a:r>
          </a:p>
          <a:p>
            <a:pPr marL="0" indent="0">
              <a:buNone/>
            </a:pPr>
            <a:endParaRPr lang="de-CH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0CB42E3-7EB5-4BD5-5066-94A646F67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243" y="3842759"/>
            <a:ext cx="2130557" cy="303429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9EB7419-76DA-0782-438B-0660DD23C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8" y="5381064"/>
            <a:ext cx="691866" cy="60651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FAFD547-BD15-0879-B1C1-2FEDCF95A4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91" y="5359904"/>
            <a:ext cx="669311" cy="72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47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DF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Nebenexpert:in</a:t>
            </a:r>
            <a:r>
              <a:rPr lang="de-CH" dirty="0"/>
              <a:t> (NEX)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22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200" dirty="0"/>
              <a:t>Liefert der/dem </a:t>
            </a:r>
            <a:r>
              <a:rPr lang="de-CH" sz="2200" dirty="0" err="1"/>
              <a:t>Hauptexpert:in</a:t>
            </a:r>
            <a:r>
              <a:rPr lang="de-CH" sz="2200" dirty="0"/>
              <a:t> ev. Inputs für das Fachgespräch</a:t>
            </a:r>
          </a:p>
          <a:p>
            <a:r>
              <a:rPr lang="de-CH" sz="2200" dirty="0"/>
              <a:t>Nimmt am </a:t>
            </a:r>
            <a:r>
              <a:rPr lang="de-CH" sz="2200" b="1" dirty="0"/>
              <a:t>Präsentationstermin</a:t>
            </a:r>
            <a:r>
              <a:rPr lang="de-CH" sz="2200" dirty="0"/>
              <a:t> teil</a:t>
            </a:r>
          </a:p>
          <a:p>
            <a:r>
              <a:rPr lang="de-CH" sz="2200" b="1" dirty="0"/>
              <a:t>Protokolliert</a:t>
            </a:r>
            <a:r>
              <a:rPr lang="de-CH" sz="2200" dirty="0"/>
              <a:t> die Präsentation und das Fachgespräch</a:t>
            </a:r>
          </a:p>
          <a:p>
            <a:r>
              <a:rPr lang="de-CH" sz="2200" b="1" dirty="0"/>
              <a:t>Hilft mit </a:t>
            </a:r>
            <a:r>
              <a:rPr lang="de-CH" sz="2200" dirty="0"/>
              <a:t>in der Bewertung</a:t>
            </a:r>
          </a:p>
          <a:p>
            <a:r>
              <a:rPr lang="de-CH" sz="2200" dirty="0"/>
              <a:t>Sammelt sämtliche Dokumente und Unterschriften </a:t>
            </a:r>
            <a:r>
              <a:rPr lang="de-CH" sz="2200"/>
              <a:t>ein </a:t>
            </a:r>
            <a:br>
              <a:rPr lang="de-CH" sz="2200"/>
            </a:br>
            <a:r>
              <a:rPr lang="de-CH" sz="2200"/>
              <a:t>und </a:t>
            </a:r>
            <a:r>
              <a:rPr lang="de-CH" sz="2200" dirty="0"/>
              <a:t>übergibt sie dem Hauptexperten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913C486-32E3-F33E-A7FA-C8F1938FF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8" y="4382140"/>
            <a:ext cx="702879" cy="52094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FB065F6-6A4A-2C4E-F091-3492A21E7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40" y="4382140"/>
            <a:ext cx="669311" cy="72202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BC86E08-D2AE-D4C6-DAEE-6CCAB6B4F2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87" y="2974389"/>
            <a:ext cx="2869207" cy="390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51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A4B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IPA-Themensuche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23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994096-32B9-D053-C624-D6A0E57AEBB8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80135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de-CH" sz="2400" b="1" dirty="0">
                <a:solidFill>
                  <a:srgbClr val="FF0000"/>
                </a:solidFill>
              </a:rPr>
              <a:t>… in Hinblick auf </a:t>
            </a:r>
            <a:r>
              <a:rPr lang="de-CH" sz="2400" b="1" dirty="0" err="1">
                <a:solidFill>
                  <a:srgbClr val="FF0000"/>
                </a:solidFill>
              </a:rPr>
              <a:t>Kandidat:in</a:t>
            </a:r>
            <a:endParaRPr lang="de-CH" sz="2400" b="1" dirty="0">
              <a:solidFill>
                <a:srgbClr val="FF0000"/>
              </a:solidFill>
            </a:endParaRPr>
          </a:p>
          <a:p>
            <a:r>
              <a:rPr lang="de-CH" sz="2200" dirty="0"/>
              <a:t>Welche Arbeiten hat der/die </a:t>
            </a:r>
            <a:r>
              <a:rPr lang="de-CH" sz="2200" dirty="0" err="1"/>
              <a:t>Kandidat:in</a:t>
            </a:r>
            <a:r>
              <a:rPr lang="de-CH" sz="2200" dirty="0"/>
              <a:t> in den letzten 6 bis 12 Monaten gemacht?</a:t>
            </a:r>
          </a:p>
          <a:p>
            <a:r>
              <a:rPr lang="de-CH" sz="2200" dirty="0"/>
              <a:t>Welche Arbeiten sind für die nächsten 6 Monate geplant?</a:t>
            </a:r>
          </a:p>
          <a:p>
            <a:r>
              <a:rPr lang="de-CH" sz="2200" dirty="0"/>
              <a:t>Was sind die Stärken der/des </a:t>
            </a:r>
            <a:r>
              <a:rPr lang="de-CH" sz="2200" dirty="0" err="1"/>
              <a:t>Kandidat:in</a:t>
            </a:r>
            <a:r>
              <a:rPr lang="de-CH" sz="2200" dirty="0"/>
              <a:t>, welche auch in einer anderen Abteilung gefragt sein könnten?</a:t>
            </a:r>
          </a:p>
          <a:p>
            <a:r>
              <a:rPr lang="de-CH" sz="2200" dirty="0"/>
              <a:t>Welche Produkte und Methoden kennt die/der </a:t>
            </a:r>
            <a:r>
              <a:rPr lang="de-CH" sz="2200" dirty="0" err="1"/>
              <a:t>Kandidat:in</a:t>
            </a:r>
            <a:r>
              <a:rPr lang="de-CH" sz="2200" dirty="0"/>
              <a:t> wie gut </a:t>
            </a:r>
            <a:br>
              <a:rPr lang="de-CH" sz="2200" dirty="0"/>
            </a:br>
            <a:r>
              <a:rPr lang="de-CH" sz="2200" dirty="0"/>
              <a:t>und bis in welches Detail?</a:t>
            </a:r>
          </a:p>
          <a:p>
            <a:r>
              <a:rPr lang="de-CH" sz="2200" dirty="0"/>
              <a:t>Welche Themen interessieren sie/ihn über die Arbeit hinaus?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AACDC94-FA5F-E566-160B-5A77789289E8}"/>
              </a:ext>
            </a:extLst>
          </p:cNvPr>
          <p:cNvSpPr/>
          <p:nvPr/>
        </p:nvSpPr>
        <p:spPr>
          <a:xfrm>
            <a:off x="8055261" y="5112890"/>
            <a:ext cx="4136739" cy="1143344"/>
          </a:xfrm>
          <a:prstGeom prst="rect">
            <a:avLst/>
          </a:prstGeom>
          <a:solidFill>
            <a:srgbClr val="A4B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36A51B2-200D-68D2-B9A6-5DE1D4F647FD}"/>
              </a:ext>
            </a:extLst>
          </p:cNvPr>
          <p:cNvSpPr txBox="1"/>
          <p:nvPr/>
        </p:nvSpPr>
        <p:spPr>
          <a:xfrm>
            <a:off x="8055262" y="5145953"/>
            <a:ext cx="4019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altLang="de-D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Dezember hat die/der </a:t>
            </a:r>
            <a:r>
              <a:rPr lang="de-CH" altLang="de-DE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Kandidat:in</a:t>
            </a:r>
            <a:r>
              <a:rPr lang="de-CH" altLang="de-D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nur</a:t>
            </a:r>
            <a:br>
              <a:rPr lang="de-CH" altLang="de-D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altLang="de-D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noch 3-4 Monate Zeit, sich in etwas Neues einzuarbeiten, sich in ein Gebiet/Produkt zu vertiefen.</a:t>
            </a:r>
          </a:p>
        </p:txBody>
      </p:sp>
      <p:pic>
        <p:nvPicPr>
          <p:cNvPr id="12" name="Grafik 11" descr="Ein Bild, das Text, Spielzeug, Puppe, Vektorgrafiken enthält.&#10;&#10;Automatisch generierte Beschreibung">
            <a:extLst>
              <a:ext uri="{FF2B5EF4-FFF2-40B4-BE49-F238E27FC236}">
                <a16:creationId xmlns:a16="http://schemas.microsoft.com/office/drawing/2014/main" id="{A77F7A87-C85D-CF1D-A555-2D82445E7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827" y="341587"/>
            <a:ext cx="2257423" cy="12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21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A4B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IPA-Themensuche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24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994096-32B9-D053-C624-D6A0E57AEBB8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558558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de-CH" sz="7400" b="1" dirty="0">
                <a:solidFill>
                  <a:srgbClr val="FF0000"/>
                </a:solidFill>
              </a:rPr>
              <a:t>… aus der Sicht der Prüfungsleitung</a:t>
            </a:r>
          </a:p>
          <a:p>
            <a:pPr lvl="0">
              <a:lnSpc>
                <a:spcPct val="120000"/>
              </a:lnSpc>
            </a:pPr>
            <a:r>
              <a:rPr lang="de-CH" altLang="de-DE" sz="5500" b="1" dirty="0" err="1"/>
              <a:t>Kandidat:in</a:t>
            </a:r>
            <a:r>
              <a:rPr lang="de-CH" altLang="de-DE" sz="5500" b="1" dirty="0"/>
              <a:t> formuliert Aufgabe selber</a:t>
            </a:r>
            <a:r>
              <a:rPr lang="de-CH" altLang="de-DE" sz="5500" dirty="0"/>
              <a:t>: entspricht nicht der Arbeitswelt!</a:t>
            </a:r>
            <a:br>
              <a:rPr lang="de-CH" altLang="de-DE" sz="5500" dirty="0"/>
            </a:br>
            <a:r>
              <a:rPr lang="de-CH" altLang="de-DE" sz="5500" dirty="0"/>
              <a:t>Wird nicht akzeptiert! Wir erhalten unsere Aufträge von unseren Kunden.</a:t>
            </a:r>
          </a:p>
          <a:p>
            <a:pPr lvl="0">
              <a:lnSpc>
                <a:spcPct val="120000"/>
              </a:lnSpc>
            </a:pPr>
            <a:r>
              <a:rPr lang="de-CH" altLang="de-DE" sz="5500" b="1" dirty="0"/>
              <a:t>fiktive Kunden</a:t>
            </a:r>
            <a:r>
              <a:rPr lang="de-CH" altLang="de-DE" sz="5500" dirty="0"/>
              <a:t>: schwammige, minimalistische Anforderungen; </a:t>
            </a:r>
            <a:br>
              <a:rPr lang="de-CH" altLang="de-DE" sz="5500" dirty="0"/>
            </a:br>
            <a:r>
              <a:rPr lang="de-CH" altLang="de-DE" sz="5500" dirty="0"/>
              <a:t>wenig Motivation</a:t>
            </a:r>
          </a:p>
          <a:p>
            <a:pPr lvl="0">
              <a:lnSpc>
                <a:spcPct val="120000"/>
              </a:lnSpc>
            </a:pPr>
            <a:r>
              <a:rPr lang="de-CH" altLang="de-DE" sz="5500" b="1" dirty="0"/>
              <a:t>unbekannte Produkte</a:t>
            </a:r>
            <a:r>
              <a:rPr lang="de-CH" altLang="de-DE" sz="5500" dirty="0"/>
              <a:t>: zu viel Einarbeitungszeit; Anfängerlösungen </a:t>
            </a:r>
          </a:p>
          <a:p>
            <a:pPr lvl="0">
              <a:lnSpc>
                <a:spcPct val="120000"/>
              </a:lnSpc>
            </a:pPr>
            <a:r>
              <a:rPr lang="de-CH" altLang="de-DE" sz="5500" b="1" dirty="0"/>
              <a:t>zu einfache Aufgaben</a:t>
            </a:r>
            <a:r>
              <a:rPr lang="de-CH" altLang="de-DE" sz="5500" dirty="0"/>
              <a:t>: werden nicht akzeptiert. </a:t>
            </a:r>
            <a:br>
              <a:rPr lang="de-CH" altLang="de-DE" sz="5500" dirty="0"/>
            </a:br>
            <a:r>
              <a:rPr lang="de-CH" altLang="de-DE" sz="5500" dirty="0"/>
              <a:t>Anspruchsvolle Aufgabe stellen. 6 Tage </a:t>
            </a:r>
            <a:r>
              <a:rPr lang="de-CH" altLang="de-DE" sz="5500" dirty="0">
                <a:solidFill>
                  <a:srgbClr val="FF0000"/>
                </a:solidFill>
              </a:rPr>
              <a:t>intensive</a:t>
            </a:r>
            <a:r>
              <a:rPr lang="de-CH" altLang="de-DE" sz="5500" dirty="0"/>
              <a:t> Arbeit ist anzustreben </a:t>
            </a:r>
            <a:br>
              <a:rPr lang="de-CH" altLang="de-DE" sz="5500" dirty="0"/>
            </a:br>
            <a:r>
              <a:rPr lang="de-CH" altLang="de-DE" sz="5500" dirty="0"/>
              <a:t>(4 Tage Zeitbudget für IPA-Bericht).</a:t>
            </a:r>
          </a:p>
          <a:p>
            <a:pPr lvl="0">
              <a:lnSpc>
                <a:spcPct val="120000"/>
              </a:lnSpc>
            </a:pPr>
            <a:r>
              <a:rPr lang="de-CH" altLang="de-DE" sz="5500" b="1" dirty="0"/>
              <a:t>Konzept als einziges Produkt</a:t>
            </a:r>
            <a:r>
              <a:rPr lang="de-CH" altLang="de-DE" sz="5500" dirty="0"/>
              <a:t>: zu wenig Erfahrung führt zu Trivial-Aussagen. (Teil-)Realisierung gehört </a:t>
            </a:r>
            <a:r>
              <a:rPr lang="de-CH" altLang="de-DE" sz="5500" dirty="0">
                <a:solidFill>
                  <a:srgbClr val="FF0000"/>
                </a:solidFill>
              </a:rPr>
              <a:t>immer</a:t>
            </a:r>
            <a:r>
              <a:rPr lang="de-CH" altLang="de-DE" sz="5500" dirty="0"/>
              <a:t> dazu</a:t>
            </a:r>
          </a:p>
          <a:p>
            <a:pPr lvl="0">
              <a:lnSpc>
                <a:spcPct val="120000"/>
              </a:lnSpc>
            </a:pPr>
            <a:r>
              <a:rPr lang="de-CH" altLang="de-DE" sz="5500" b="1" dirty="0"/>
              <a:t>keine Erfahrungen im Thema</a:t>
            </a:r>
            <a:r>
              <a:rPr lang="de-CH" altLang="de-DE" sz="5500" dirty="0"/>
              <a:t>: widerspricht der Idee der IPA. </a:t>
            </a:r>
            <a:br>
              <a:rPr lang="de-CH" altLang="de-DE" sz="5500" dirty="0"/>
            </a:br>
            <a:r>
              <a:rPr lang="de-CH" altLang="de-DE" sz="5500" dirty="0"/>
              <a:t>Wird nicht akzeptiert.</a:t>
            </a:r>
          </a:p>
        </p:txBody>
      </p:sp>
    </p:spTree>
    <p:extLst>
      <p:ext uri="{BB962C8B-B14F-4D97-AF65-F5344CB8AC3E}">
        <p14:creationId xmlns:p14="http://schemas.microsoft.com/office/powerpoint/2010/main" val="4275495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A4B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IPA-Themensuche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25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994096-32B9-D053-C624-D6A0E57AEBB8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5585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de-CH" sz="2400" b="1" dirty="0">
                <a:solidFill>
                  <a:srgbClr val="FF0000"/>
                </a:solidFill>
              </a:rPr>
              <a:t>… aus Sicht der </a:t>
            </a:r>
            <a:r>
              <a:rPr lang="de-CH" sz="2400" b="1" dirty="0" err="1">
                <a:solidFill>
                  <a:srgbClr val="FF0000"/>
                </a:solidFill>
              </a:rPr>
              <a:t>Kund:innen</a:t>
            </a:r>
            <a:endParaRPr lang="de-CH" sz="2400" b="1" dirty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de-CH" sz="2200" b="1" dirty="0"/>
              <a:t>Favorit für eine IPA: Kundenauftrag</a:t>
            </a:r>
          </a:p>
          <a:p>
            <a:r>
              <a:rPr lang="de-CH" dirty="0"/>
              <a:t>laufende oder zukünftige Projekte</a:t>
            </a:r>
          </a:p>
          <a:p>
            <a:r>
              <a:rPr lang="de-CH" dirty="0"/>
              <a:t>Kundenbindung mit einer Arbeit über das </a:t>
            </a:r>
            <a:br>
              <a:rPr lang="de-CH" dirty="0"/>
            </a:br>
            <a:r>
              <a:rPr lang="de-CH" dirty="0"/>
              <a:t>«bezahlte» Projekt hinaus</a:t>
            </a:r>
          </a:p>
          <a:p>
            <a:r>
              <a:rPr lang="de-CH" dirty="0"/>
              <a:t>Teilprojekt (muss genau abgesteckt sein)</a:t>
            </a:r>
          </a:p>
          <a:p>
            <a:pPr marL="137160" indent="0">
              <a:buNone/>
            </a:pPr>
            <a:r>
              <a:rPr lang="de-CH" sz="2200" b="1" dirty="0"/>
              <a:t>Weitere Möglichkeiten:</a:t>
            </a:r>
          </a:p>
          <a:p>
            <a:r>
              <a:rPr lang="de-CH" dirty="0"/>
              <a:t>Neukunden-Gewinnung («Webauftritt von </a:t>
            </a:r>
            <a:r>
              <a:rPr lang="de-CH" dirty="0" err="1"/>
              <a:t>xy</a:t>
            </a:r>
            <a:r>
              <a:rPr lang="de-CH" dirty="0"/>
              <a:t> sieht unprofessionell aus, wir machen einen neuen Vorschlag»)</a:t>
            </a:r>
          </a:p>
          <a:p>
            <a:r>
              <a:rPr lang="de-CH" dirty="0"/>
              <a:t>Eigenbedarf, «Möchte-schon-lange»-Ideen von Mitarbeitern </a:t>
            </a:r>
          </a:p>
          <a:p>
            <a:r>
              <a:rPr lang="de-CH" dirty="0"/>
              <a:t>Auftrag aus dem privaten Bereich der Mitarbeiter</a:t>
            </a:r>
          </a:p>
        </p:txBody>
      </p:sp>
    </p:spTree>
    <p:extLst>
      <p:ext uri="{BB962C8B-B14F-4D97-AF65-F5344CB8AC3E}">
        <p14:creationId xmlns:p14="http://schemas.microsoft.com/office/powerpoint/2010/main" val="1930958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A4B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IPA-Themensuche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26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994096-32B9-D053-C624-D6A0E57AEBB8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de-CH" sz="9600" b="1" dirty="0">
                <a:solidFill>
                  <a:srgbClr val="FF0000"/>
                </a:solidFill>
              </a:rPr>
              <a:t>… aus Sicht der VF</a:t>
            </a:r>
          </a:p>
          <a:p>
            <a:pPr>
              <a:lnSpc>
                <a:spcPct val="120000"/>
              </a:lnSpc>
            </a:pPr>
            <a:r>
              <a:rPr lang="de-CH" sz="7200" dirty="0">
                <a:solidFill>
                  <a:srgbClr val="FF0000"/>
                </a:solidFill>
              </a:rPr>
              <a:t>Verantwortliche Fachkraft </a:t>
            </a:r>
            <a:r>
              <a:rPr lang="de-CH" sz="7200" dirty="0"/>
              <a:t>formuliert die Aufgabe, </a:t>
            </a:r>
            <a:r>
              <a:rPr lang="de-CH" sz="7200" b="1" dirty="0">
                <a:solidFill>
                  <a:srgbClr val="FF0000"/>
                </a:solidFill>
              </a:rPr>
              <a:t>nicht</a:t>
            </a:r>
            <a:r>
              <a:rPr lang="de-CH" sz="7200" dirty="0"/>
              <a:t> </a:t>
            </a:r>
            <a:r>
              <a:rPr lang="de-CH" sz="7200" dirty="0" err="1"/>
              <a:t>Kandidat:in</a:t>
            </a:r>
            <a:endParaRPr lang="de-CH" sz="7200" dirty="0"/>
          </a:p>
          <a:p>
            <a:pPr>
              <a:lnSpc>
                <a:spcPct val="120000"/>
              </a:lnSpc>
            </a:pPr>
            <a:r>
              <a:rPr lang="de-CH" sz="7200" dirty="0" err="1"/>
              <a:t>Kandidat:in</a:t>
            </a:r>
            <a:r>
              <a:rPr lang="de-CH" sz="7200" dirty="0"/>
              <a:t> muss mit der Aufgabe </a:t>
            </a:r>
            <a:r>
              <a:rPr lang="de-CH" sz="7200" dirty="0">
                <a:solidFill>
                  <a:srgbClr val="FF0000"/>
                </a:solidFill>
              </a:rPr>
              <a:t>einverstanden</a:t>
            </a:r>
            <a:r>
              <a:rPr lang="de-CH" sz="7200" dirty="0"/>
              <a:t> sein</a:t>
            </a:r>
          </a:p>
          <a:p>
            <a:pPr>
              <a:lnSpc>
                <a:spcPct val="120000"/>
              </a:lnSpc>
            </a:pPr>
            <a:r>
              <a:rPr lang="de-CH" sz="7200" dirty="0"/>
              <a:t>Keine repetitiven Arbeiten</a:t>
            </a:r>
          </a:p>
          <a:p>
            <a:pPr>
              <a:lnSpc>
                <a:spcPct val="120000"/>
              </a:lnSpc>
            </a:pPr>
            <a:r>
              <a:rPr lang="de-CH" sz="7200" dirty="0"/>
              <a:t>IPA ist Einzelarbeit, keine Gruppenarbeit</a:t>
            </a:r>
            <a:br>
              <a:rPr lang="de-CH" sz="7200" dirty="0"/>
            </a:br>
            <a:endParaRPr lang="de-CH" sz="7200" dirty="0"/>
          </a:p>
          <a:p>
            <a:pPr marL="137160" indent="0">
              <a:lnSpc>
                <a:spcPct val="120000"/>
              </a:lnSpc>
              <a:buNone/>
            </a:pPr>
            <a:r>
              <a:rPr lang="de-CH" sz="8000" dirty="0"/>
              <a:t>Für die Validierung ist wichtig:</a:t>
            </a:r>
          </a:p>
          <a:p>
            <a:pPr>
              <a:lnSpc>
                <a:spcPct val="120000"/>
              </a:lnSpc>
            </a:pPr>
            <a:r>
              <a:rPr lang="de-CH" sz="7200" dirty="0"/>
              <a:t>Konkrete und </a:t>
            </a:r>
            <a:r>
              <a:rPr lang="de-CH" sz="7200" dirty="0">
                <a:solidFill>
                  <a:srgbClr val="FF0000"/>
                </a:solidFill>
              </a:rPr>
              <a:t>vollständige</a:t>
            </a:r>
            <a:r>
              <a:rPr lang="de-CH" sz="7200" dirty="0"/>
              <a:t> Formulierungen</a:t>
            </a:r>
          </a:p>
          <a:p>
            <a:pPr>
              <a:lnSpc>
                <a:spcPct val="120000"/>
              </a:lnSpc>
            </a:pPr>
            <a:r>
              <a:rPr lang="de-CH" sz="7200" dirty="0"/>
              <a:t>Wissensstand bezüglich IPA-Thema und -Produkte deklarieren</a:t>
            </a:r>
          </a:p>
          <a:p>
            <a:pPr>
              <a:lnSpc>
                <a:spcPct val="120000"/>
              </a:lnSpc>
            </a:pPr>
            <a:r>
              <a:rPr lang="de-CH" sz="7200" dirty="0"/>
              <a:t>Vorbereitungsarbeiten?: Abgrenzung zur IPA</a:t>
            </a:r>
          </a:p>
          <a:p>
            <a:pPr>
              <a:lnSpc>
                <a:spcPct val="120000"/>
              </a:lnSpc>
            </a:pPr>
            <a:r>
              <a:rPr lang="de-CH" sz="7200" dirty="0">
                <a:solidFill>
                  <a:srgbClr val="FF0000"/>
                </a:solidFill>
              </a:rPr>
              <a:t>Ungefähre Zeitschätzung </a:t>
            </a:r>
            <a:r>
              <a:rPr lang="de-CH" sz="7200" dirty="0"/>
              <a:t>in Halbtages-Schritten im Validierungsdialog hinterlegen </a:t>
            </a:r>
            <a:r>
              <a:rPr lang="de-CH" sz="7200" dirty="0">
                <a:sym typeface="Wingdings" panose="05000000000000000000" pitchFamily="2" charset="2"/>
              </a:rPr>
              <a:t> </a:t>
            </a:r>
            <a:r>
              <a:rPr lang="de-CH" sz="7200" dirty="0"/>
              <a:t>darf für Kandidaten nicht sichtbar sein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73D35A8-A6A4-E437-906F-048D66895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75" y="226487"/>
            <a:ext cx="958357" cy="136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13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4400" dirty="0"/>
              <a:t>Zeitlicher Ablauf einer IPA</a:t>
            </a:r>
            <a:endParaRPr lang="de-CH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27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400" dirty="0"/>
              <a:t>Sofort nach Erhalt Login: </a:t>
            </a:r>
            <a:r>
              <a:rPr lang="de-CH" sz="2400" b="1" dirty="0"/>
              <a:t>Kontaktdaten</a:t>
            </a:r>
            <a:r>
              <a:rPr lang="de-CH" sz="2400" dirty="0"/>
              <a:t> pflegen (Alle)</a:t>
            </a:r>
          </a:p>
          <a:p>
            <a:r>
              <a:rPr lang="de-CH" sz="2400" b="1" dirty="0"/>
              <a:t>Beteiligte Personen </a:t>
            </a:r>
            <a:r>
              <a:rPr lang="de-CH" sz="2400" dirty="0"/>
              <a:t>eintragen (KAN/BB)</a:t>
            </a:r>
          </a:p>
          <a:p>
            <a:r>
              <a:rPr lang="de-CH" sz="2400" dirty="0"/>
              <a:t>Bis 31.12.: </a:t>
            </a:r>
            <a:r>
              <a:rPr lang="de-CH" sz="2400" b="1" dirty="0"/>
              <a:t>IPA Planung </a:t>
            </a:r>
            <a:r>
              <a:rPr lang="de-CH" sz="2400" dirty="0"/>
              <a:t>in </a:t>
            </a:r>
            <a:r>
              <a:rPr lang="de-CH" sz="2400" dirty="0" err="1"/>
              <a:t>PKOrg</a:t>
            </a:r>
            <a:r>
              <a:rPr lang="de-CH" sz="2400" dirty="0"/>
              <a:t> erfassen (VF)</a:t>
            </a:r>
          </a:p>
          <a:p>
            <a:pPr marL="137160" indent="0">
              <a:buNone/>
            </a:pPr>
            <a:endParaRPr lang="de-CH" sz="2800" dirty="0"/>
          </a:p>
          <a:p>
            <a:pPr marL="137160" indent="0">
              <a:buNone/>
            </a:pPr>
            <a:r>
              <a:rPr lang="de-CH" sz="2400" dirty="0"/>
              <a:t>Die folgenden Daten sind abhängig von gewählten Startblock</a:t>
            </a:r>
          </a:p>
          <a:p>
            <a:pPr marL="137160" indent="0">
              <a:buNone/>
            </a:pPr>
            <a:r>
              <a:rPr lang="de-CH" sz="2400" b="1" dirty="0"/>
              <a:t>Beispiel:</a:t>
            </a:r>
          </a:p>
          <a:p>
            <a:r>
              <a:rPr lang="de-CH" sz="2200" dirty="0"/>
              <a:t>Zwischen 01.01. und 31.01.: </a:t>
            </a:r>
            <a:r>
              <a:rPr lang="de-CH" sz="2200" b="1" dirty="0"/>
              <a:t>Detailbeschrieb</a:t>
            </a:r>
            <a:r>
              <a:rPr lang="de-CH" sz="2200" dirty="0"/>
              <a:t> eingeben (VF)</a:t>
            </a:r>
          </a:p>
          <a:p>
            <a:r>
              <a:rPr lang="de-CH" sz="2200" dirty="0"/>
              <a:t>Zwischen 31.01. und 21.03.: </a:t>
            </a:r>
            <a:r>
              <a:rPr lang="de-CH" sz="2200" b="1" dirty="0"/>
              <a:t>Validierung</a:t>
            </a:r>
            <a:r>
              <a:rPr lang="de-CH" sz="2200" dirty="0"/>
              <a:t> begleiten (VF)</a:t>
            </a:r>
          </a:p>
          <a:p>
            <a:r>
              <a:rPr lang="de-CH" sz="2200" dirty="0"/>
              <a:t>Zwischen 01.03. und 22.04.: Start </a:t>
            </a:r>
            <a:r>
              <a:rPr lang="de-CH" sz="2200" b="1" dirty="0"/>
              <a:t>Durchführung</a:t>
            </a:r>
            <a:r>
              <a:rPr lang="de-CH" sz="2200" dirty="0"/>
              <a:t> der IPA (</a:t>
            </a:r>
            <a:r>
              <a:rPr lang="de-CH" sz="2200" dirty="0" err="1"/>
              <a:t>Kand</a:t>
            </a:r>
            <a:r>
              <a:rPr lang="de-CH" sz="2200" dirty="0"/>
              <a:t>)</a:t>
            </a:r>
          </a:p>
          <a:p>
            <a:r>
              <a:rPr lang="de-CH" sz="2200" dirty="0"/>
              <a:t>Zwischen 21.03. und 06.05.: Bewertung </a:t>
            </a:r>
            <a:r>
              <a:rPr lang="de-CH" sz="2200" b="1" dirty="0"/>
              <a:t>in </a:t>
            </a:r>
            <a:r>
              <a:rPr lang="de-CH" sz="2200" b="1" dirty="0" err="1"/>
              <a:t>PKOrg</a:t>
            </a:r>
            <a:r>
              <a:rPr lang="de-CH" sz="2200" b="1" dirty="0"/>
              <a:t> </a:t>
            </a:r>
            <a:r>
              <a:rPr lang="de-CH" sz="2200" dirty="0"/>
              <a:t>eingeben (VF)</a:t>
            </a:r>
          </a:p>
          <a:p>
            <a:r>
              <a:rPr lang="de-CH" sz="2200" dirty="0"/>
              <a:t>Zwischen 29.03. und 25.05.: </a:t>
            </a:r>
            <a:r>
              <a:rPr lang="de-CH" sz="2200" b="1" dirty="0"/>
              <a:t>Präsentation &amp; Fachgespräch </a:t>
            </a:r>
            <a:r>
              <a:rPr lang="de-CH" sz="2200" dirty="0"/>
              <a:t>(Alle)</a:t>
            </a:r>
          </a:p>
        </p:txBody>
      </p:sp>
    </p:spTree>
    <p:extLst>
      <p:ext uri="{BB962C8B-B14F-4D97-AF65-F5344CB8AC3E}">
        <p14:creationId xmlns:p14="http://schemas.microsoft.com/office/powerpoint/2010/main" val="266028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IPA - Startblöcke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28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ct val="50000"/>
              </a:spcBef>
              <a:buNone/>
            </a:pPr>
            <a:r>
              <a:rPr lang="de-CH" sz="2200" b="0" dirty="0">
                <a:ea typeface="Open Sans" panose="020B0606030504020204" pitchFamily="34" charset="0"/>
              </a:rPr>
              <a:t>Die Startblöcke dienen der Steuerung der IPA-Durchführungsdaten.</a:t>
            </a:r>
          </a:p>
          <a:p>
            <a:pPr marL="0" indent="0" algn="l">
              <a:spcBef>
                <a:spcPct val="50000"/>
              </a:spcBef>
              <a:buNone/>
            </a:pPr>
            <a:r>
              <a:rPr lang="de-CH" sz="2200" b="0" dirty="0">
                <a:ea typeface="Open Sans" panose="020B0606030504020204" pitchFamily="34" charset="0"/>
              </a:rPr>
              <a:t>Jeder Startblock beinhaltet ein Kontingent von IPAs, welche während des Startblocks starten können. Ist das Kontingent aufgebraucht, steht der Startblock nicht für weitere IPAs zur Verfügung.</a:t>
            </a:r>
          </a:p>
          <a:p>
            <a:pPr marL="0" indent="0" algn="l">
              <a:spcBef>
                <a:spcPct val="50000"/>
              </a:spcBef>
              <a:buNone/>
            </a:pPr>
            <a:endParaRPr lang="de-CH" altLang="de-DE" sz="22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 algn="l">
              <a:spcBef>
                <a:spcPct val="50000"/>
              </a:spcBef>
              <a:buNone/>
            </a:pPr>
            <a:r>
              <a:rPr lang="de-CH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Zu finden sind die Startblöcke jeweils im Zeitplan, die unter </a:t>
            </a:r>
            <a:br>
              <a:rPr lang="de-CH" altLang="de-DE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altLang="de-DE" sz="22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https://www.ict-bbag.ch/qv/</a:t>
            </a:r>
            <a:r>
              <a:rPr lang="de-CH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mit der Bezeichnung Zeitplan_IPA_20XX_ </a:t>
            </a:r>
            <a:br>
              <a:rPr lang="de-CH" altLang="de-DE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je nach Fachrichtung abgelegt sind.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31717CD-959A-19D4-70E2-343C77CFAE84}"/>
              </a:ext>
            </a:extLst>
          </p:cNvPr>
          <p:cNvSpPr/>
          <p:nvPr/>
        </p:nvSpPr>
        <p:spPr>
          <a:xfrm>
            <a:off x="8055261" y="5112890"/>
            <a:ext cx="4136739" cy="1143344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BA8909F-D984-2EA1-0B29-7AA1F825A47C}"/>
              </a:ext>
            </a:extLst>
          </p:cNvPr>
          <p:cNvSpPr txBox="1"/>
          <p:nvPr/>
        </p:nvSpPr>
        <p:spPr>
          <a:xfrm>
            <a:off x="8055261" y="5298015"/>
            <a:ext cx="401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alt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https://www.ict-bbag.ch/qv/</a:t>
            </a:r>
            <a:r>
              <a:rPr lang="de-CH" alt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de-CH" alt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Zeitplan_IPA_20XX_</a:t>
            </a:r>
          </a:p>
        </p:txBody>
      </p:sp>
    </p:spTree>
    <p:extLst>
      <p:ext uri="{BB962C8B-B14F-4D97-AF65-F5344CB8AC3E}">
        <p14:creationId xmlns:p14="http://schemas.microsoft.com/office/powerpoint/2010/main" val="594626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Schritt 1 - IPA Planung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29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200" dirty="0"/>
              <a:t>Bis 31.12.</a:t>
            </a:r>
          </a:p>
          <a:p>
            <a:r>
              <a:rPr lang="de-CH" sz="2200" dirty="0"/>
              <a:t>Wahl des Startblocks</a:t>
            </a:r>
          </a:p>
          <a:p>
            <a:r>
              <a:rPr lang="de-CH" sz="2200" dirty="0"/>
              <a:t>Titel und Kurzbeschreibung der IPA eingeben</a:t>
            </a:r>
            <a:br>
              <a:rPr lang="de-CH" sz="2400" dirty="0"/>
            </a:br>
            <a:r>
              <a:rPr lang="de-CH" dirty="0"/>
              <a:t>(HEX wählt anhand dieser Eingabe die IPA aus)</a:t>
            </a:r>
          </a:p>
          <a:p>
            <a:r>
              <a:rPr lang="de-CH" sz="2200" dirty="0"/>
              <a:t>Fachgebiet definieren</a:t>
            </a:r>
            <a:br>
              <a:rPr lang="de-CH" sz="2400" dirty="0"/>
            </a:br>
            <a:r>
              <a:rPr lang="de-CH" dirty="0"/>
              <a:t>- Arbeitsgebiet</a:t>
            </a:r>
            <a:br>
              <a:rPr lang="de-CH" dirty="0"/>
            </a:br>
            <a:r>
              <a:rPr lang="de-CH" dirty="0"/>
              <a:t>- Plattform </a:t>
            </a:r>
            <a:br>
              <a:rPr lang="de-CH" dirty="0"/>
            </a:br>
            <a:r>
              <a:rPr lang="de-CH" dirty="0"/>
              <a:t>- ev. Programmiersprache</a:t>
            </a:r>
          </a:p>
          <a:p>
            <a:r>
              <a:rPr lang="de-CH" sz="2200" dirty="0"/>
              <a:t>Muss von VF </a:t>
            </a:r>
            <a:r>
              <a:rPr lang="de-CH" sz="2200" b="1" dirty="0"/>
              <a:t>UND</a:t>
            </a:r>
            <a:r>
              <a:rPr lang="de-CH" sz="2200" dirty="0"/>
              <a:t> </a:t>
            </a:r>
            <a:r>
              <a:rPr lang="de-CH" sz="2200" dirty="0" err="1"/>
              <a:t>Kandidat:in</a:t>
            </a:r>
            <a:r>
              <a:rPr lang="de-CH" sz="2200" dirty="0"/>
              <a:t> signiert werden!</a:t>
            </a:r>
            <a:br>
              <a:rPr lang="de-CH" sz="2400" dirty="0"/>
            </a:br>
            <a:r>
              <a:rPr lang="de-CH" dirty="0"/>
              <a:t>(Sonst geht’s nicht weiter!)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7F0E4D4-B9E7-221A-19DC-02E6AB82E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313394"/>
            <a:ext cx="1152887" cy="109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41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>
            <a:extLst>
              <a:ext uri="{FF2B5EF4-FFF2-40B4-BE49-F238E27FC236}">
                <a16:creationId xmlns:a16="http://schemas.microsoft.com/office/drawing/2014/main" id="{EDBABE14-592C-818C-FF73-69C1D30EA2FA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149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AC995610-CEB0-C554-7399-BF73FFA3F23F}"/>
              </a:ext>
            </a:extLst>
          </p:cNvPr>
          <p:cNvSpPr/>
          <p:nvPr/>
        </p:nvSpPr>
        <p:spPr>
          <a:xfrm>
            <a:off x="9395570" y="3168601"/>
            <a:ext cx="1795158" cy="2533987"/>
          </a:xfrm>
          <a:prstGeom prst="rect">
            <a:avLst/>
          </a:prstGeom>
          <a:solidFill>
            <a:srgbClr val="149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v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EDE17D37-4067-EE39-9F5E-AC6D2A841D8A}"/>
              </a:ext>
            </a:extLst>
          </p:cNvPr>
          <p:cNvSpPr/>
          <p:nvPr/>
        </p:nvSpPr>
        <p:spPr>
          <a:xfrm>
            <a:off x="5191958" y="3165745"/>
            <a:ext cx="1795158" cy="2533987"/>
          </a:xfrm>
          <a:prstGeom prst="rect">
            <a:avLst/>
          </a:prstGeom>
          <a:solidFill>
            <a:srgbClr val="149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6BBF791-9A0B-83C9-4125-42620E368A4D}"/>
              </a:ext>
            </a:extLst>
          </p:cNvPr>
          <p:cNvSpPr/>
          <p:nvPr/>
        </p:nvSpPr>
        <p:spPr>
          <a:xfrm>
            <a:off x="1013698" y="3168602"/>
            <a:ext cx="1795158" cy="2533987"/>
          </a:xfrm>
          <a:prstGeom prst="rect">
            <a:avLst/>
          </a:prstGeom>
          <a:solidFill>
            <a:srgbClr val="149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v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F42269-F2BE-E2D1-1419-C4386C759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Chefexperten-Team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BCE4CC-E87B-DF72-D48D-7C671E0230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5028" y="1754502"/>
            <a:ext cx="2408251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200" b="1" dirty="0"/>
              <a:t>Sascha Fiechter</a:t>
            </a:r>
            <a:endParaRPr lang="de-CH" sz="2200" dirty="0"/>
          </a:p>
          <a:p>
            <a:pPr marL="0" indent="0">
              <a:buNone/>
            </a:pPr>
            <a:r>
              <a:rPr lang="de-CH" dirty="0"/>
              <a:t>Verantwortlicher Chefexperte INF </a:t>
            </a:r>
            <a:br>
              <a:rPr lang="de-CH" dirty="0"/>
            </a:br>
            <a:r>
              <a:rPr lang="de-CH" dirty="0"/>
              <a:t>(alle ICT-Berufe)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F7A766A-C3A6-9878-38CD-C6CC91D6896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49222" y="1753012"/>
            <a:ext cx="240825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200" b="1" dirty="0"/>
              <a:t>Stefan </a:t>
            </a:r>
            <a:r>
              <a:rPr lang="de-CH" sz="2200" b="1" dirty="0" err="1"/>
              <a:t>Ueltschi</a:t>
            </a:r>
            <a:endParaRPr lang="de-CH" sz="2200" dirty="0"/>
          </a:p>
          <a:p>
            <a:pPr marL="0" indent="0">
              <a:buNone/>
            </a:pPr>
            <a:br>
              <a:rPr lang="de-CH" dirty="0"/>
            </a:br>
            <a:r>
              <a:rPr lang="de-CH" dirty="0"/>
              <a:t>Chefexperte MED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2421B84-8E28-5503-4B71-354F9378220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9143681" y="1757081"/>
            <a:ext cx="2258966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200" b="1" dirty="0"/>
              <a:t>Marcel Wüest</a:t>
            </a:r>
            <a:endParaRPr lang="de-CH" sz="2200" dirty="0"/>
          </a:p>
          <a:p>
            <a:pPr marL="0" indent="0">
              <a:buNone/>
            </a:pPr>
            <a:br>
              <a:rPr lang="de-CH" dirty="0"/>
            </a:br>
            <a:r>
              <a:rPr lang="de-CH" dirty="0"/>
              <a:t>Chefexperte IFF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0FD366C-F61F-93F4-1008-29F498BA19C5}"/>
              </a:ext>
            </a:extLst>
          </p:cNvPr>
          <p:cNvSpPr txBox="1">
            <a:spLocks/>
          </p:cNvSpPr>
          <p:nvPr/>
        </p:nvSpPr>
        <p:spPr>
          <a:xfrm>
            <a:off x="931476" y="5774152"/>
            <a:ext cx="2129845" cy="510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sz="1800" u="sng" dirty="0">
                <a:solidFill>
                  <a:srgbClr val="1494C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cexinf@ict-bbag.ch</a:t>
            </a:r>
            <a:endParaRPr lang="de-CH" sz="1800" u="sng" dirty="0">
              <a:solidFill>
                <a:srgbClr val="1494C7"/>
              </a:solidFill>
            </a:endParaRPr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5B0E794B-EDCE-D4D6-DD59-E4E1F0A45A3B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pic>
        <p:nvPicPr>
          <p:cNvPr id="17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B7B4433A-BF96-E82F-B7CF-B70E2094B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id="{64BA4232-BFE9-0D9B-435C-A54062026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3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022D43F6-D56E-FAEC-BBDC-B2145E81FAF0}"/>
              </a:ext>
            </a:extLst>
          </p:cNvPr>
          <p:cNvSpPr txBox="1">
            <a:spLocks/>
          </p:cNvSpPr>
          <p:nvPr/>
        </p:nvSpPr>
        <p:spPr>
          <a:xfrm>
            <a:off x="5103066" y="5792624"/>
            <a:ext cx="2408249" cy="510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sz="1800" u="sng" dirty="0">
                <a:solidFill>
                  <a:srgbClr val="1494C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cexmed@ict-bbag.ch</a:t>
            </a:r>
            <a:endParaRPr lang="de-CH" sz="1800" dirty="0">
              <a:solidFill>
                <a:srgbClr val="1494C7"/>
              </a:solidFill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2CAF7DC0-3784-70D1-876B-100B5BA6628E}"/>
              </a:ext>
            </a:extLst>
          </p:cNvPr>
          <p:cNvSpPr txBox="1">
            <a:spLocks/>
          </p:cNvSpPr>
          <p:nvPr/>
        </p:nvSpPr>
        <p:spPr>
          <a:xfrm>
            <a:off x="9315591" y="5774152"/>
            <a:ext cx="2218998" cy="510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sz="1800" u="sng" dirty="0">
                <a:solidFill>
                  <a:srgbClr val="1494C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cexiff@ict-bbag.ch</a:t>
            </a:r>
            <a:endParaRPr lang="de-CH" sz="1800" dirty="0">
              <a:solidFill>
                <a:srgbClr val="1494C7"/>
              </a:solidFill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04DFD44F-FA98-415B-44A0-5713AA555E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572" y="3008888"/>
            <a:ext cx="1795154" cy="2693702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EC330E59-AB65-E321-B16D-96F19EF546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073" y="3192744"/>
            <a:ext cx="1793185" cy="2509245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F32B0526-C970-98AB-0F31-BD478D636F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21" y="3191415"/>
            <a:ext cx="1794135" cy="2510574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5B7DE80-156D-2327-ACAD-4F6C32CC9C62}"/>
              </a:ext>
            </a:extLst>
          </p:cNvPr>
          <p:cNvSpPr txBox="1">
            <a:spLocks/>
          </p:cNvSpPr>
          <p:nvPr/>
        </p:nvSpPr>
        <p:spPr>
          <a:xfrm>
            <a:off x="947738" y="6053795"/>
            <a:ext cx="2408251" cy="454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sz="1600" dirty="0"/>
              <a:t>Moderator im Video</a:t>
            </a:r>
          </a:p>
        </p:txBody>
      </p:sp>
    </p:spTree>
    <p:extLst>
      <p:ext uri="{BB962C8B-B14F-4D97-AF65-F5344CB8AC3E}">
        <p14:creationId xmlns:p14="http://schemas.microsoft.com/office/powerpoint/2010/main" val="1821402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Schritt 2 – Detailbeschrieb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30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200" dirty="0"/>
              <a:t>Bis 1 Monat vor geplantem Starttermin</a:t>
            </a:r>
          </a:p>
          <a:p>
            <a:r>
              <a:rPr lang="de-CH" sz="2200" dirty="0"/>
              <a:t>Angaben zu folgendem:</a:t>
            </a:r>
          </a:p>
          <a:p>
            <a:pPr lvl="1"/>
            <a:r>
              <a:rPr lang="de-CH" dirty="0"/>
              <a:t>Ausgangslage</a:t>
            </a:r>
          </a:p>
          <a:p>
            <a:pPr lvl="1"/>
            <a:r>
              <a:rPr lang="de-CH" dirty="0"/>
              <a:t>Detaillierte Aufgabenstellung</a:t>
            </a:r>
          </a:p>
          <a:p>
            <a:pPr lvl="1"/>
            <a:r>
              <a:rPr lang="de-CH" dirty="0">
                <a:solidFill>
                  <a:srgbClr val="FF0000"/>
                </a:solidFill>
              </a:rPr>
              <a:t>Individuelle Beurteilungskriterien definieren</a:t>
            </a:r>
          </a:p>
          <a:p>
            <a:pPr lvl="1"/>
            <a:r>
              <a:rPr lang="de-CH" dirty="0"/>
              <a:t>Mittel und Methoden</a:t>
            </a:r>
          </a:p>
          <a:p>
            <a:pPr lvl="1"/>
            <a:r>
              <a:rPr lang="de-CH" dirty="0"/>
              <a:t>Vorkenntnisse, Neue Lerninhalte </a:t>
            </a:r>
          </a:p>
          <a:p>
            <a:pPr lvl="1"/>
            <a:r>
              <a:rPr lang="de-CH" dirty="0"/>
              <a:t>Vorarbeiten</a:t>
            </a:r>
          </a:p>
          <a:p>
            <a:pPr lvl="1"/>
            <a:r>
              <a:rPr lang="de-CH" dirty="0"/>
              <a:t>Arbeiten in den letzten 6 Monaten  </a:t>
            </a:r>
          </a:p>
          <a:p>
            <a:r>
              <a:rPr lang="de-CH" sz="2200" dirty="0"/>
              <a:t>Tage, an denen an der IPA gearbeitet wird (Kalender)</a:t>
            </a:r>
          </a:p>
          <a:p>
            <a:r>
              <a:rPr lang="de-CH" sz="2200" dirty="0"/>
              <a:t>Muss von VF </a:t>
            </a:r>
            <a:r>
              <a:rPr lang="de-CH" sz="2200" b="1" dirty="0"/>
              <a:t>UND</a:t>
            </a:r>
            <a:r>
              <a:rPr lang="de-CH" sz="2200" dirty="0"/>
              <a:t> </a:t>
            </a:r>
            <a:r>
              <a:rPr lang="de-CH" sz="2200" dirty="0" err="1"/>
              <a:t>Kandidat:in</a:t>
            </a:r>
            <a:r>
              <a:rPr lang="de-CH" sz="2200" dirty="0"/>
              <a:t> signiert werden!</a:t>
            </a:r>
            <a:br>
              <a:rPr lang="de-CH" sz="2200" dirty="0"/>
            </a:br>
            <a:r>
              <a:rPr lang="de-CH" dirty="0"/>
              <a:t>(Sonst geht’s nicht weiter!)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1F79A16-F3AF-DD88-ABF2-629B5A0F8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63" y="258021"/>
            <a:ext cx="1246143" cy="117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62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Schritt 3 – Validierung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31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200" dirty="0" err="1"/>
              <a:t>Validierungsexpert:in</a:t>
            </a:r>
            <a:r>
              <a:rPr lang="de-CH" sz="2200" dirty="0"/>
              <a:t> liest die Aufgabe</a:t>
            </a:r>
          </a:p>
          <a:p>
            <a:r>
              <a:rPr lang="de-CH" sz="2200" dirty="0"/>
              <a:t>Kontrolliert die Vollständigkeit aller benötigten Angaben</a:t>
            </a:r>
          </a:p>
          <a:p>
            <a:r>
              <a:rPr lang="de-CH" sz="2200" dirty="0"/>
              <a:t>Prüft die Verständlichkeit der Aufgabenstellung</a:t>
            </a:r>
          </a:p>
          <a:p>
            <a:r>
              <a:rPr lang="de-CH" sz="2200" dirty="0"/>
              <a:t>Vergleicht die VF-Kriterien mit der Aufgabe</a:t>
            </a:r>
          </a:p>
          <a:p>
            <a:r>
              <a:rPr lang="de-CH" sz="2200" dirty="0"/>
              <a:t>Kommuniziert via </a:t>
            </a:r>
            <a:r>
              <a:rPr lang="de-CH" sz="2200" dirty="0" err="1"/>
              <a:t>PKOrg</a:t>
            </a:r>
            <a:r>
              <a:rPr lang="de-CH" sz="2200" dirty="0"/>
              <a:t> mit VF über ev. Nachbesserungen</a:t>
            </a:r>
          </a:p>
          <a:p>
            <a:r>
              <a:rPr lang="de-CH" sz="2200" dirty="0"/>
              <a:t>Gibt die Aufgabe 1 Woche vor geplantem Start frei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F1E953D-F89A-C127-DF94-7E1E24BCC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181" y="313394"/>
            <a:ext cx="1246143" cy="109241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ACC137C-55C3-7972-9E2C-6F2C2C8804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830" y="3748511"/>
            <a:ext cx="2224740" cy="310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9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pic>
        <p:nvPicPr>
          <p:cNvPr id="19" name="Grafik 18" descr="Ein Bild, das Text, Silhouette enthält.&#10;&#10;Automatisch generierte Beschreibung">
            <a:extLst>
              <a:ext uri="{FF2B5EF4-FFF2-40B4-BE49-F238E27FC236}">
                <a16:creationId xmlns:a16="http://schemas.microsoft.com/office/drawing/2014/main" id="{D08DB80E-DBCD-0A94-A3A4-F3392A62F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683"/>
            <a:ext cx="12192000" cy="660031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IPA Start</a:t>
            </a: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FontTx/>
              <a:buNone/>
            </a:pPr>
            <a:r>
              <a:rPr lang="de-CH" sz="2400" b="0" dirty="0">
                <a:solidFill>
                  <a:schemeClr val="bg1"/>
                </a:solidFill>
              </a:rPr>
              <a:t>Erst nach formeller Freigabe </a:t>
            </a:r>
            <a:br>
              <a:rPr lang="de-CH" sz="2400" b="0" dirty="0">
                <a:solidFill>
                  <a:schemeClr val="bg1"/>
                </a:solidFill>
              </a:rPr>
            </a:br>
            <a:r>
              <a:rPr lang="de-CH" sz="2400" b="0" dirty="0">
                <a:solidFill>
                  <a:schemeClr val="bg1"/>
                </a:solidFill>
              </a:rPr>
              <a:t>durch den </a:t>
            </a:r>
            <a:r>
              <a:rPr lang="de-CH" sz="2400" b="0" dirty="0" err="1">
                <a:solidFill>
                  <a:schemeClr val="bg1"/>
                </a:solidFill>
              </a:rPr>
              <a:t>Validexpert:in</a:t>
            </a:r>
            <a:r>
              <a:rPr lang="de-CH" sz="2400" b="0" dirty="0">
                <a:solidFill>
                  <a:schemeClr val="bg1"/>
                </a:solidFill>
              </a:rPr>
              <a:t> </a:t>
            </a:r>
            <a:br>
              <a:rPr lang="de-CH" sz="2400" b="0" dirty="0">
                <a:solidFill>
                  <a:schemeClr val="bg1"/>
                </a:solidFill>
              </a:rPr>
            </a:br>
            <a:r>
              <a:rPr lang="de-CH" sz="2400" b="0" dirty="0">
                <a:solidFill>
                  <a:schemeClr val="bg1"/>
                </a:solidFill>
              </a:rPr>
              <a:t>und zum deklarierten Datum!</a:t>
            </a:r>
            <a:endParaRPr lang="de-CH" sz="2800" b="0" dirty="0">
              <a:solidFill>
                <a:schemeClr val="bg1"/>
              </a:solidFill>
            </a:endParaRP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32</a:t>
            </a:fld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81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Während der IPA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33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de-CH" sz="2200" b="1" dirty="0" err="1"/>
              <a:t>Expert:inbesuche</a:t>
            </a:r>
            <a:r>
              <a:rPr lang="de-CH" sz="2200" dirty="0"/>
              <a:t>:</a:t>
            </a:r>
            <a:br>
              <a:rPr lang="de-CH" dirty="0"/>
            </a:br>
            <a:r>
              <a:rPr lang="de-CH" b="0" dirty="0"/>
              <a:t>1. Besuch ca. 2. Tag; 2. Besuch ca. 8. Tag</a:t>
            </a:r>
            <a:br>
              <a:rPr lang="de-CH" b="0" dirty="0"/>
            </a:br>
            <a:r>
              <a:rPr lang="de-CH" b="0" dirty="0"/>
              <a:t>Termine abmachen. Verantwortlich: Ihr </a:t>
            </a:r>
            <a:r>
              <a:rPr lang="de-CH" b="0" dirty="0" err="1"/>
              <a:t>Hauptexpert:in</a:t>
            </a:r>
            <a:endParaRPr lang="de-CH" b="0" dirty="0"/>
          </a:p>
          <a:p>
            <a:pPr>
              <a:lnSpc>
                <a:spcPct val="110000"/>
              </a:lnSpc>
            </a:pPr>
            <a:r>
              <a:rPr lang="de-CH" sz="2200" b="1" dirty="0"/>
              <a:t>Pannen, Schwierigkeiten, Zeitprobleme, Krankheit ...</a:t>
            </a:r>
            <a:br>
              <a:rPr lang="de-CH" dirty="0"/>
            </a:br>
            <a:r>
              <a:rPr lang="de-CH" b="1" dirty="0">
                <a:solidFill>
                  <a:srgbClr val="FF0000"/>
                </a:solidFill>
              </a:rPr>
              <a:t>umgehend</a:t>
            </a:r>
            <a:r>
              <a:rPr lang="de-CH" b="0" dirty="0">
                <a:solidFill>
                  <a:srgbClr val="FF0000"/>
                </a:solidFill>
              </a:rPr>
              <a:t> </a:t>
            </a:r>
            <a:r>
              <a:rPr lang="de-CH" b="0" dirty="0"/>
              <a:t>dem </a:t>
            </a:r>
            <a:r>
              <a:rPr lang="de-CH" b="0" dirty="0" err="1"/>
              <a:t>Hauptexpert:in</a:t>
            </a:r>
            <a:r>
              <a:rPr lang="de-CH" b="0" dirty="0"/>
              <a:t> melden!</a:t>
            </a:r>
            <a:br>
              <a:rPr lang="de-CH" b="0" dirty="0"/>
            </a:br>
            <a:r>
              <a:rPr lang="de-CH" b="0" dirty="0"/>
              <a:t>Er befindet über Massnahmen.</a:t>
            </a:r>
          </a:p>
          <a:p>
            <a:pPr>
              <a:lnSpc>
                <a:spcPct val="110000"/>
              </a:lnSpc>
            </a:pPr>
            <a:r>
              <a:rPr lang="de-CH" sz="2200" b="1" dirty="0"/>
              <a:t>Bericht pünktlich abgeben: PDF Upload nach </a:t>
            </a:r>
            <a:r>
              <a:rPr lang="de-CH" sz="2200" b="1" dirty="0" err="1"/>
              <a:t>PKOrg</a:t>
            </a:r>
            <a:br>
              <a:rPr lang="de-CH" b="1" dirty="0"/>
            </a:br>
            <a:r>
              <a:rPr lang="de-CH" dirty="0"/>
              <a:t>Letzter Tag bis 18:00 bzw. bis 13:00</a:t>
            </a:r>
            <a:endParaRPr lang="de-CH" b="0" dirty="0"/>
          </a:p>
          <a:p>
            <a:pPr>
              <a:lnSpc>
                <a:spcPct val="110000"/>
              </a:lnSpc>
            </a:pPr>
            <a:r>
              <a:rPr lang="de-CH" sz="2200" b="1" dirty="0"/>
              <a:t>Präsentation und Fachgespräch</a:t>
            </a:r>
            <a:br>
              <a:rPr lang="de-CH" dirty="0"/>
            </a:br>
            <a:r>
              <a:rPr lang="de-CH" b="0" dirty="0"/>
              <a:t>1 – 2 Wochen nach IPA Schluss – Termin mit HEX vereinbaren</a:t>
            </a:r>
          </a:p>
        </p:txBody>
      </p:sp>
    </p:spTree>
    <p:extLst>
      <p:ext uri="{BB962C8B-B14F-4D97-AF65-F5344CB8AC3E}">
        <p14:creationId xmlns:p14="http://schemas.microsoft.com/office/powerpoint/2010/main" val="14884847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IPA – Bericht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34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69155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de-CH" sz="3200" dirty="0"/>
              <a:t>Genügend Zeit vorsehen!</a:t>
            </a:r>
            <a:br>
              <a:rPr lang="de-CH" sz="2900" dirty="0"/>
            </a:br>
            <a:r>
              <a:rPr lang="de-CH" sz="2600" dirty="0"/>
              <a:t>6 Tage IPA-Arbeit / 4 Tage IPA-Bericht (NICHT in dieser Reihenfolge!!)</a:t>
            </a:r>
          </a:p>
          <a:p>
            <a:pPr>
              <a:lnSpc>
                <a:spcPct val="120000"/>
              </a:lnSpc>
            </a:pPr>
            <a:r>
              <a:rPr lang="de-CH" sz="2500" b="1" dirty="0"/>
              <a:t>Teil 1: Umfeld und Ablauf</a:t>
            </a:r>
          </a:p>
          <a:p>
            <a:pPr lvl="1">
              <a:lnSpc>
                <a:spcPct val="120000"/>
              </a:lnSpc>
            </a:pPr>
            <a:r>
              <a:rPr lang="de-CH" sz="2200" dirty="0"/>
              <a:t>Aus den Infos in diesem Teil soll man das Umfeld der IPA und den Schwierigkeitsgrad erkennen.</a:t>
            </a:r>
          </a:p>
          <a:p>
            <a:pPr lvl="1">
              <a:lnSpc>
                <a:spcPct val="120000"/>
              </a:lnSpc>
            </a:pPr>
            <a:r>
              <a:rPr lang="de-CH" sz="2200" dirty="0"/>
              <a:t>Ein Zeitplan zeigt strukturiert die Planung und ermöglicht einen Soll-/Ist Vergleich</a:t>
            </a:r>
          </a:p>
          <a:p>
            <a:pPr lvl="1">
              <a:lnSpc>
                <a:spcPct val="120000"/>
              </a:lnSpc>
            </a:pPr>
            <a:r>
              <a:rPr lang="de-CH" sz="2200" dirty="0"/>
              <a:t>Arbeitsjournal. Allfällige Hilfestellung, Nachtschicht und Wochenendarbeit deklarieren.</a:t>
            </a:r>
          </a:p>
          <a:p>
            <a:pPr>
              <a:lnSpc>
                <a:spcPct val="120000"/>
              </a:lnSpc>
            </a:pPr>
            <a:r>
              <a:rPr lang="de-CH" sz="2500" b="1" dirty="0"/>
              <a:t>Teil 2: Beschreibung der Arbeit</a:t>
            </a:r>
          </a:p>
          <a:p>
            <a:pPr lvl="1">
              <a:lnSpc>
                <a:spcPct val="120000"/>
              </a:lnSpc>
            </a:pPr>
            <a:r>
              <a:rPr lang="de-CH" sz="2200" dirty="0"/>
              <a:t>Was habe ich in den zehn Tagen gemacht.</a:t>
            </a:r>
          </a:p>
          <a:p>
            <a:pPr lvl="1">
              <a:lnSpc>
                <a:spcPct val="120000"/>
              </a:lnSpc>
            </a:pPr>
            <a:r>
              <a:rPr lang="de-CH" sz="2200" dirty="0"/>
              <a:t>Welche Varianten habe ich warum gewählt.</a:t>
            </a:r>
          </a:p>
          <a:p>
            <a:pPr lvl="1">
              <a:lnSpc>
                <a:spcPct val="120000"/>
              </a:lnSpc>
            </a:pPr>
            <a:r>
              <a:rPr lang="de-CH" sz="2200" dirty="0"/>
              <a:t>Wie sieht das Resultat aus.</a:t>
            </a:r>
          </a:p>
          <a:p>
            <a:pPr lvl="1">
              <a:lnSpc>
                <a:spcPct val="120000"/>
              </a:lnSpc>
            </a:pPr>
            <a:r>
              <a:rPr lang="de-CH" sz="2200" dirty="0"/>
              <a:t>Wie habe ich mein Produkt geprüft.</a:t>
            </a:r>
          </a:p>
          <a:p>
            <a:pPr>
              <a:lnSpc>
                <a:spcPct val="120000"/>
              </a:lnSpc>
            </a:pPr>
            <a:r>
              <a:rPr lang="de-CH" sz="2500" b="1" dirty="0"/>
              <a:t>Anhang</a:t>
            </a:r>
          </a:p>
          <a:p>
            <a:pPr lvl="1">
              <a:lnSpc>
                <a:spcPct val="120000"/>
              </a:lnSpc>
            </a:pPr>
            <a:r>
              <a:rPr lang="de-CH" sz="2200" dirty="0"/>
              <a:t>Produkte (gemäss Auftrag erstellte Dokumente)</a:t>
            </a:r>
          </a:p>
          <a:p>
            <a:pPr lvl="1">
              <a:lnSpc>
                <a:spcPct val="120000"/>
              </a:lnSpc>
            </a:pPr>
            <a:r>
              <a:rPr lang="de-CH" sz="2200" dirty="0"/>
              <a:t>Programm-Listings (selber erstellte)</a:t>
            </a:r>
          </a:p>
          <a:p>
            <a:pPr lvl="1">
              <a:lnSpc>
                <a:spcPct val="120000"/>
              </a:lnSpc>
            </a:pPr>
            <a:r>
              <a:rPr lang="de-CH" sz="2200" dirty="0"/>
              <a:t>Zusatzinformationen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33DE390-817C-D419-AE45-BCDBE0E6E647}"/>
              </a:ext>
            </a:extLst>
          </p:cNvPr>
          <p:cNvSpPr/>
          <p:nvPr/>
        </p:nvSpPr>
        <p:spPr>
          <a:xfrm>
            <a:off x="8055261" y="5112890"/>
            <a:ext cx="4136739" cy="1143344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D637DD4-4D33-B898-F517-2648A76CD557}"/>
              </a:ext>
            </a:extLst>
          </p:cNvPr>
          <p:cNvSpPr/>
          <p:nvPr/>
        </p:nvSpPr>
        <p:spPr>
          <a:xfrm>
            <a:off x="8237953" y="5330619"/>
            <a:ext cx="37713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CH" altLang="de-DE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Genaue Vorgaben nachzulesen in Farbeit_202x.pdf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385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IPA Arbeit und Bericht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35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4570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de-CH" sz="2600" dirty="0"/>
              <a:t>Fremdleistungen / Plagiate</a:t>
            </a:r>
          </a:p>
          <a:p>
            <a:pPr>
              <a:lnSpc>
                <a:spcPct val="120000"/>
              </a:lnSpc>
            </a:pPr>
            <a:r>
              <a:rPr lang="de-CH" b="1" dirty="0"/>
              <a:t>Fremde</a:t>
            </a:r>
            <a:r>
              <a:rPr lang="de-CH" dirty="0"/>
              <a:t> Quellen </a:t>
            </a:r>
            <a:r>
              <a:rPr lang="de-CH" dirty="0">
                <a:sym typeface="Wingdings" panose="05000000000000000000" pitchFamily="2" charset="2"/>
              </a:rPr>
              <a:t> Quellenverzeichnis</a:t>
            </a:r>
            <a:endParaRPr lang="de-CH" dirty="0"/>
          </a:p>
          <a:p>
            <a:pPr>
              <a:lnSpc>
                <a:spcPct val="120000"/>
              </a:lnSpc>
            </a:pPr>
            <a:r>
              <a:rPr lang="de-CH" b="1" dirty="0"/>
              <a:t>Übernahme</a:t>
            </a:r>
            <a:r>
              <a:rPr lang="de-CH" dirty="0"/>
              <a:t> von Programmcode, Abbildungen, Illustrationen aus eigenen Vorgängerprojekten ist zu deklarieren. </a:t>
            </a:r>
          </a:p>
          <a:p>
            <a:pPr>
              <a:lnSpc>
                <a:spcPct val="120000"/>
              </a:lnSpc>
            </a:pPr>
            <a:r>
              <a:rPr lang="de-CH" b="1" dirty="0"/>
              <a:t>Nicht selber </a:t>
            </a:r>
            <a:r>
              <a:rPr lang="de-CH" dirty="0"/>
              <a:t>erstellte Teile der IPA  sind zu deklarieren</a:t>
            </a:r>
            <a:br>
              <a:rPr lang="de-CH" dirty="0"/>
            </a:br>
            <a:r>
              <a:rPr lang="de-CH" sz="2000" dirty="0"/>
              <a:t>(Codepassagen, Stock-Illustrationen und -Fotos, etc.)</a:t>
            </a:r>
            <a:endParaRPr lang="de-CH" dirty="0"/>
          </a:p>
          <a:p>
            <a:pPr>
              <a:lnSpc>
                <a:spcPct val="120000"/>
              </a:lnSpc>
            </a:pPr>
            <a:r>
              <a:rPr lang="de-CH" b="1" dirty="0"/>
              <a:t>IPA-Berichte</a:t>
            </a:r>
            <a:r>
              <a:rPr lang="de-CH" dirty="0"/>
              <a:t> und </a:t>
            </a:r>
            <a:r>
              <a:rPr lang="de-CH" b="1" dirty="0"/>
              <a:t>Arbeiten</a:t>
            </a:r>
            <a:r>
              <a:rPr lang="de-CH" dirty="0"/>
              <a:t> mit zu hohem Anteil von Fremdleistung </a:t>
            </a:r>
            <a:br>
              <a:rPr lang="de-CH" dirty="0"/>
            </a:br>
            <a:r>
              <a:rPr lang="de-CH" dirty="0"/>
              <a:t>(deklariert oder nicht) werden nicht bewertet </a:t>
            </a:r>
            <a:r>
              <a:rPr lang="de-CH" dirty="0">
                <a:sym typeface="Wingdings" panose="05000000000000000000" pitchFamily="2" charset="2"/>
              </a:rPr>
              <a:t> </a:t>
            </a:r>
            <a:r>
              <a:rPr lang="de-CH" b="1" dirty="0"/>
              <a:t>Nicht bestanden</a:t>
            </a:r>
          </a:p>
          <a:p>
            <a:pPr>
              <a:lnSpc>
                <a:spcPct val="120000"/>
              </a:lnSpc>
            </a:pPr>
            <a:r>
              <a:rPr lang="de-CH" dirty="0"/>
              <a:t>Nicht deklarierte Fremdleistungen/Hilfestellungen = Plagiat </a:t>
            </a:r>
            <a:br>
              <a:rPr lang="de-CH" dirty="0"/>
            </a:br>
            <a:r>
              <a:rPr lang="de-CH" dirty="0">
                <a:sym typeface="Wingdings" panose="05000000000000000000" pitchFamily="2" charset="2"/>
              </a:rPr>
              <a:t></a:t>
            </a:r>
            <a:r>
              <a:rPr lang="de-CH" dirty="0"/>
              <a:t> </a:t>
            </a:r>
            <a:r>
              <a:rPr lang="de-CH" b="1" dirty="0"/>
              <a:t>eine Note Abzug</a:t>
            </a:r>
            <a:r>
              <a:rPr lang="de-CH" dirty="0"/>
              <a:t> auf die </a:t>
            </a:r>
            <a:r>
              <a:rPr lang="de-CH" b="1" dirty="0"/>
              <a:t>IPA-Note</a:t>
            </a:r>
          </a:p>
          <a:p>
            <a:pPr>
              <a:lnSpc>
                <a:spcPct val="120000"/>
              </a:lnSpc>
            </a:pPr>
            <a:r>
              <a:rPr lang="de-CH" dirty="0"/>
              <a:t>Bei Verwendung von Bildern aus dem Internet </a:t>
            </a:r>
            <a:r>
              <a:rPr lang="de-CH" dirty="0">
                <a:sym typeface="Wingdings" panose="05000000000000000000" pitchFamily="2" charset="2"/>
              </a:rPr>
              <a:t> </a:t>
            </a:r>
            <a:r>
              <a:rPr lang="de-CH" dirty="0"/>
              <a:t>Copyright beachten! </a:t>
            </a:r>
            <a:r>
              <a:rPr lang="de-CH" sz="2000" b="1" dirty="0"/>
              <a:t>Allfällige </a:t>
            </a:r>
            <a:br>
              <a:rPr lang="de-CH" sz="2000" b="1" dirty="0"/>
            </a:br>
            <a:r>
              <a:rPr lang="de-CH" sz="2000" b="1" dirty="0"/>
              <a:t>(Lizenz-)Kosten gehen zu Lasten des Lehrbetriebs.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32150287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Abgabe IPA Bericht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36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de-CH" sz="2400" b="1" dirty="0">
                <a:solidFill>
                  <a:srgbClr val="FF0000"/>
                </a:solidFill>
              </a:rPr>
              <a:t>… und Abschluss IPA Arbeit</a:t>
            </a:r>
            <a:endParaRPr lang="de-CH" sz="2400" b="1" dirty="0"/>
          </a:p>
          <a:p>
            <a:pPr marL="137160" indent="0">
              <a:buNone/>
            </a:pPr>
            <a:r>
              <a:rPr lang="de-CH" sz="2000" b="1" dirty="0"/>
              <a:t>Elektronische Version (PDF-Datei) : </a:t>
            </a:r>
          </a:p>
          <a:p>
            <a:r>
              <a:rPr lang="de-CH" sz="2000" dirty="0"/>
              <a:t>Upload nach </a:t>
            </a:r>
            <a:r>
              <a:rPr lang="de-CH" sz="2000" dirty="0" err="1"/>
              <a:t>PKOrg</a:t>
            </a:r>
            <a:endParaRPr lang="de-CH" sz="2000" dirty="0"/>
          </a:p>
          <a:p>
            <a:r>
              <a:rPr lang="de-CH" sz="2000" b="1" dirty="0"/>
              <a:t>Ende der IPA </a:t>
            </a:r>
            <a:r>
              <a:rPr lang="de-CH" sz="2000" dirty="0"/>
              <a:t>mittels Signatur in </a:t>
            </a:r>
            <a:r>
              <a:rPr lang="de-CH" sz="2000" dirty="0" err="1"/>
              <a:t>PKOrg</a:t>
            </a:r>
            <a:r>
              <a:rPr lang="de-CH" sz="2000" dirty="0"/>
              <a:t> bis spätestens </a:t>
            </a:r>
            <a:r>
              <a:rPr lang="de-CH" sz="2000" b="1" dirty="0"/>
              <a:t>18:00</a:t>
            </a:r>
            <a:r>
              <a:rPr lang="de-CH" sz="2000" dirty="0"/>
              <a:t> Uhr des letzten IPA-Tages (bei Halbtag: </a:t>
            </a:r>
            <a:r>
              <a:rPr lang="de-CH" sz="2000" b="1" dirty="0"/>
              <a:t>13:00</a:t>
            </a:r>
            <a:r>
              <a:rPr lang="de-CH" sz="2000" dirty="0"/>
              <a:t> Uhr) auf </a:t>
            </a:r>
            <a:r>
              <a:rPr lang="de-CH" sz="2000" dirty="0" err="1"/>
              <a:t>PKOrg</a:t>
            </a:r>
            <a:r>
              <a:rPr lang="de-CH" sz="2000" dirty="0"/>
              <a:t>. Achtung: keine Toleranz! </a:t>
            </a:r>
            <a:endParaRPr lang="de-CH" sz="2000" b="1" dirty="0">
              <a:solidFill>
                <a:srgbClr val="FF0000"/>
              </a:solidFill>
            </a:endParaRPr>
          </a:p>
          <a:p>
            <a:r>
              <a:rPr lang="de-CH" sz="2000" b="1" dirty="0"/>
              <a:t>Verspätung gibt ½ Note Abzug!</a:t>
            </a:r>
          </a:p>
          <a:p>
            <a:r>
              <a:rPr lang="de-CH" b="1" dirty="0"/>
              <a:t>Eigenständigkeitserklärung zwingend erforderlich in der Dokumentation</a:t>
            </a:r>
          </a:p>
          <a:p>
            <a:endParaRPr lang="de-CH" sz="2000" b="1" dirty="0"/>
          </a:p>
          <a:p>
            <a:pPr marL="0" indent="0">
              <a:buNone/>
            </a:pPr>
            <a:endParaRPr lang="de-CH" sz="2000" b="1" dirty="0"/>
          </a:p>
          <a:p>
            <a:r>
              <a:rPr lang="de-CH" sz="2000" b="1" dirty="0">
                <a:solidFill>
                  <a:srgbClr val="FF0000"/>
                </a:solidFill>
              </a:rPr>
              <a:t>Bei Verspätung &gt; eine Stunde wird die IPA nicht akzeptiert = nicht abgegeben!</a:t>
            </a:r>
          </a:p>
        </p:txBody>
      </p:sp>
      <p:pic>
        <p:nvPicPr>
          <p:cNvPr id="11" name="Grafik 10" descr="Ein Bild, das Text enthält.">
            <a:extLst>
              <a:ext uri="{FF2B5EF4-FFF2-40B4-BE49-F238E27FC236}">
                <a16:creationId xmlns:a16="http://schemas.microsoft.com/office/drawing/2014/main" id="{52C0BA81-79F8-7F9A-73A8-ABE4A9D431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35"/>
          <a:stretch/>
        </p:blipFill>
        <p:spPr>
          <a:xfrm>
            <a:off x="5538138" y="1690688"/>
            <a:ext cx="872187" cy="126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213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IPA 3. Expertenbesuch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37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  <a:tabLst>
                <a:tab pos="2511425" algn="l"/>
              </a:tabLst>
            </a:pPr>
            <a:r>
              <a:rPr lang="de-CH" sz="2600" dirty="0"/>
              <a:t>Präsentation &amp; Fachgespräch</a:t>
            </a:r>
          </a:p>
          <a:p>
            <a:pPr>
              <a:lnSpc>
                <a:spcPct val="110000"/>
              </a:lnSpc>
              <a:tabLst>
                <a:tab pos="2511425" algn="l"/>
              </a:tabLst>
            </a:pPr>
            <a:r>
              <a:rPr lang="de-CH" b="1" dirty="0"/>
              <a:t>Präsentation (15 bis 20 Minuten)</a:t>
            </a:r>
            <a:br>
              <a:rPr lang="de-CH" dirty="0"/>
            </a:br>
            <a:r>
              <a:rPr lang="de-CH" sz="2000" dirty="0"/>
              <a:t>schriftdeutsch; keine Unterbrechung durch Fragen</a:t>
            </a:r>
            <a:endParaRPr lang="de-CH" sz="2200" dirty="0"/>
          </a:p>
          <a:p>
            <a:pPr marL="585216" lvl="1" indent="0">
              <a:lnSpc>
                <a:spcPct val="110000"/>
              </a:lnSpc>
              <a:buNone/>
              <a:tabLst>
                <a:tab pos="2511425" algn="l"/>
              </a:tabLst>
            </a:pPr>
            <a:r>
              <a:rPr lang="de-CH" dirty="0"/>
              <a:t>Zielpublikum: Fachkraft/</a:t>
            </a:r>
            <a:r>
              <a:rPr lang="de-CH" dirty="0" err="1"/>
              <a:t>Berufsbildner:in</a:t>
            </a:r>
            <a:r>
              <a:rPr lang="de-CH" dirty="0"/>
              <a:t>; </a:t>
            </a:r>
            <a:r>
              <a:rPr lang="de-CH" dirty="0" err="1"/>
              <a:t>Hauptexpert:in</a:t>
            </a:r>
            <a:r>
              <a:rPr lang="de-CH" dirty="0"/>
              <a:t> und </a:t>
            </a:r>
            <a:r>
              <a:rPr lang="de-CH" dirty="0" err="1"/>
              <a:t>Nebenexpert:in</a:t>
            </a:r>
            <a:r>
              <a:rPr lang="de-CH" dirty="0"/>
              <a:t>; </a:t>
            </a:r>
            <a:br>
              <a:rPr lang="de-CH" dirty="0"/>
            </a:br>
            <a:r>
              <a:rPr lang="de-CH" dirty="0"/>
              <a:t>ev. Gäste (nach Absprache mit HEX)</a:t>
            </a:r>
          </a:p>
          <a:p>
            <a:pPr>
              <a:lnSpc>
                <a:spcPct val="110000"/>
              </a:lnSpc>
              <a:tabLst>
                <a:tab pos="2511425" algn="l"/>
              </a:tabLst>
            </a:pPr>
            <a:r>
              <a:rPr lang="de-CH" b="1" dirty="0"/>
              <a:t>Demonstration (10 bis 15 Minuten)</a:t>
            </a:r>
            <a:br>
              <a:rPr lang="de-CH" dirty="0"/>
            </a:br>
            <a:r>
              <a:rPr lang="de-CH" sz="2000" dirty="0"/>
              <a:t>Vorführen/zeigen des Produktes der IPA; Fragen erlaubt (kein Fachgespräch!)</a:t>
            </a:r>
          </a:p>
          <a:p>
            <a:pPr marL="585216" lvl="1" indent="0">
              <a:lnSpc>
                <a:spcPct val="110000"/>
              </a:lnSpc>
              <a:buNone/>
              <a:tabLst>
                <a:tab pos="2511425" algn="l"/>
              </a:tabLst>
            </a:pPr>
            <a:r>
              <a:rPr lang="de-CH" dirty="0"/>
              <a:t>Zielpublikum: dasselbe</a:t>
            </a:r>
          </a:p>
          <a:p>
            <a:pPr>
              <a:lnSpc>
                <a:spcPct val="110000"/>
              </a:lnSpc>
              <a:tabLst>
                <a:tab pos="2511425" algn="l"/>
              </a:tabLst>
            </a:pPr>
            <a:r>
              <a:rPr lang="de-CH" b="1" dirty="0"/>
              <a:t>Fachgespräch (30 bis 40 Minuten)</a:t>
            </a:r>
            <a:br>
              <a:rPr lang="de-CH" b="1" dirty="0"/>
            </a:br>
            <a:r>
              <a:rPr lang="de-CH" sz="2000" dirty="0"/>
              <a:t>Themen zur IPA; Gespräch unter Fachleuten, kein Frage-Antwort-Spiel; </a:t>
            </a:r>
            <a:br>
              <a:rPr lang="de-CH" sz="2000" dirty="0"/>
            </a:br>
            <a:r>
              <a:rPr lang="de-CH" sz="2000" dirty="0"/>
              <a:t>Der Kandidat erzählt alles, was ihm dazu einfällt</a:t>
            </a:r>
          </a:p>
          <a:p>
            <a:pPr marL="585216" lvl="1" indent="0">
              <a:lnSpc>
                <a:spcPct val="110000"/>
              </a:lnSpc>
              <a:buNone/>
              <a:tabLst>
                <a:tab pos="2511425" algn="l"/>
              </a:tabLst>
            </a:pPr>
            <a:r>
              <a:rPr lang="de-CH" dirty="0"/>
              <a:t>Anwesende: </a:t>
            </a:r>
            <a:r>
              <a:rPr lang="de-CH" dirty="0" err="1"/>
              <a:t>Kandidat:in</a:t>
            </a:r>
            <a:r>
              <a:rPr lang="de-CH" dirty="0"/>
              <a:t>; </a:t>
            </a:r>
            <a:r>
              <a:rPr lang="de-CH" dirty="0" err="1"/>
              <a:t>Hauptexpert:in</a:t>
            </a:r>
            <a:r>
              <a:rPr lang="de-CH" dirty="0"/>
              <a:t> (Gesprächsführer); </a:t>
            </a:r>
            <a:br>
              <a:rPr lang="de-CH" dirty="0"/>
            </a:br>
            <a:r>
              <a:rPr lang="de-CH" dirty="0" err="1"/>
              <a:t>Nebenexpert:in</a:t>
            </a:r>
            <a:r>
              <a:rPr lang="de-CH" dirty="0"/>
              <a:t> (Protokoll); Verantwortliche Fachkraft (Zuhörer)</a:t>
            </a:r>
          </a:p>
        </p:txBody>
      </p:sp>
      <p:pic>
        <p:nvPicPr>
          <p:cNvPr id="3" name="Grafik 2" descr="Ein Bild, das Text, Spielzeug, LEGO enthält.&#10;&#10;Automatisch generierte Beschreibung">
            <a:extLst>
              <a:ext uri="{FF2B5EF4-FFF2-40B4-BE49-F238E27FC236}">
                <a16:creationId xmlns:a16="http://schemas.microsoft.com/office/drawing/2014/main" id="{D0A0D733-0ED9-1DB2-08C9-D771959AD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762" y="5781254"/>
            <a:ext cx="3544876" cy="107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390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IPA Bewertung (1)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38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CH" sz="2200" b="0" dirty="0"/>
              <a:t>Verantwortliche Fachkraft bewertet IPA online in </a:t>
            </a:r>
            <a:r>
              <a:rPr lang="de-CH" sz="2200" b="0" dirty="0" err="1"/>
              <a:t>PKOrg</a:t>
            </a:r>
            <a:br>
              <a:rPr lang="de-CH" sz="2000" b="0" dirty="0"/>
            </a:br>
            <a:r>
              <a:rPr lang="de-CH" b="0" dirty="0"/>
              <a:t>bis spätestens 5 Tage vor Präsentation &amp; Fachgespräch</a:t>
            </a:r>
          </a:p>
          <a:p>
            <a:pPr fontAlgn="auto">
              <a:spcAft>
                <a:spcPts val="0"/>
              </a:spcAft>
            </a:pPr>
            <a:r>
              <a:rPr lang="de-CH" sz="2200" b="0" dirty="0"/>
              <a:t>HEX prüft Bewertung und trägt unterschiedliche Meinung ein </a:t>
            </a:r>
            <a:br>
              <a:rPr lang="de-CH" sz="2000" b="0" dirty="0"/>
            </a:br>
            <a:r>
              <a:rPr lang="de-CH" b="0" dirty="0"/>
              <a:t>(falls eine solche existiert :-)</a:t>
            </a:r>
          </a:p>
          <a:p>
            <a:pPr fontAlgn="auto">
              <a:spcAft>
                <a:spcPts val="0"/>
              </a:spcAft>
            </a:pPr>
            <a:r>
              <a:rPr lang="de-CH" sz="2200" b="0" dirty="0"/>
              <a:t>Beide konsolidieren Bewertung bei 3tem Besuch </a:t>
            </a:r>
            <a:br>
              <a:rPr lang="de-CH" sz="2000" b="0" dirty="0"/>
            </a:br>
            <a:r>
              <a:rPr lang="de-CH" b="0" dirty="0"/>
              <a:t>(nur Diskussion über Differenzen)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98F4E7C-C094-F28B-D1E4-68731F9CF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26" y="3149620"/>
            <a:ext cx="2876550" cy="3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892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IPA Bewertung (2)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39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200" dirty="0"/>
              <a:t>Direkt nach Fachgespräch</a:t>
            </a:r>
          </a:p>
          <a:p>
            <a:r>
              <a:rPr lang="de-CH" sz="2200" dirty="0"/>
              <a:t>Nur verantwortliche Fachkraft und </a:t>
            </a:r>
            <a:r>
              <a:rPr lang="de-CH" sz="2200" dirty="0" err="1"/>
              <a:t>Expert:in</a:t>
            </a:r>
            <a:r>
              <a:rPr lang="de-CH" sz="2200" dirty="0"/>
              <a:t>!</a:t>
            </a:r>
          </a:p>
          <a:p>
            <a:r>
              <a:rPr lang="de-CH" sz="2200" dirty="0"/>
              <a:t>Braucht Computer und Internetverbindung</a:t>
            </a:r>
          </a:p>
          <a:p>
            <a:r>
              <a:rPr lang="de-CH" sz="2200" dirty="0"/>
              <a:t>Bewertungsvorschläge auf </a:t>
            </a:r>
            <a:r>
              <a:rPr lang="de-CH" sz="2200" dirty="0" err="1"/>
              <a:t>PKOrg</a:t>
            </a:r>
            <a:r>
              <a:rPr lang="de-CH" sz="2200" dirty="0"/>
              <a:t> prüfen</a:t>
            </a:r>
          </a:p>
          <a:p>
            <a:r>
              <a:rPr lang="de-CH" sz="2200" dirty="0"/>
              <a:t>Differenzen bereinigen</a:t>
            </a:r>
          </a:p>
          <a:p>
            <a:r>
              <a:rPr lang="de-CH" sz="2200" dirty="0"/>
              <a:t>Unterschiedliche Bewertungen begründen </a:t>
            </a:r>
            <a:br>
              <a:rPr lang="de-CH" sz="2200" dirty="0"/>
            </a:br>
            <a:r>
              <a:rPr lang="de-CH" dirty="0">
                <a:sym typeface="Wingdings" panose="05000000000000000000" pitchFamily="2" charset="2"/>
              </a:rPr>
              <a:t> Notenkonferenz</a:t>
            </a:r>
          </a:p>
          <a:p>
            <a:r>
              <a:rPr lang="de-CH" sz="2200" dirty="0"/>
              <a:t>IPA-Note </a:t>
            </a:r>
            <a:r>
              <a:rPr lang="de-CH" sz="2200" dirty="0">
                <a:solidFill>
                  <a:srgbClr val="FF0000"/>
                </a:solidFill>
              </a:rPr>
              <a:t>bleibt geheim!!</a:t>
            </a:r>
            <a:endParaRPr lang="de-CH" sz="22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74E5AA8-317B-E326-4B04-29A3A6BC55BF}"/>
              </a:ext>
            </a:extLst>
          </p:cNvPr>
          <p:cNvSpPr/>
          <p:nvPr/>
        </p:nvSpPr>
        <p:spPr>
          <a:xfrm>
            <a:off x="8055261" y="5112890"/>
            <a:ext cx="4136739" cy="1143344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319FA0C-5BD6-A1D1-6379-0C90F79315F8}"/>
              </a:ext>
            </a:extLst>
          </p:cNvPr>
          <p:cNvSpPr/>
          <p:nvPr/>
        </p:nvSpPr>
        <p:spPr>
          <a:xfrm>
            <a:off x="8237953" y="5330619"/>
            <a:ext cx="37713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1" lang="de-CH" sz="2000" b="0" dirty="0">
                <a:solidFill>
                  <a:schemeClr val="bg1"/>
                </a:solidFill>
                <a:latin typeface="Arial" charset="0"/>
                <a:cs typeface="Arial" charset="0"/>
              </a:rPr>
              <a:t>Die definitive Note wird an der </a:t>
            </a:r>
            <a:br>
              <a:rPr kumimoji="1" lang="de-CH" sz="2000" b="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kumimoji="1" lang="de-CH" sz="2000" b="0" dirty="0">
                <a:solidFill>
                  <a:schemeClr val="bg1"/>
                </a:solidFill>
                <a:latin typeface="Arial" charset="0"/>
                <a:cs typeface="Arial" charset="0"/>
              </a:rPr>
              <a:t>IPA-Notenkonferenz festgelegt. </a:t>
            </a:r>
            <a:endParaRPr kumimoji="1" lang="de-CH" sz="2000" b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589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D3955C14-353F-2156-2271-974D7B9B3E2C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149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D97161-ABC7-34CB-8C57-468A21EDD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Begriffliches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FEA19A-F61D-E640-374E-CF5A35D4B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85716"/>
            <a:ext cx="10515600" cy="466372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de-CH" sz="2200" b="1" dirty="0"/>
              <a:t>HEX</a:t>
            </a:r>
            <a:r>
              <a:rPr lang="de-CH" sz="2200" dirty="0"/>
              <a:t> = </a:t>
            </a:r>
            <a:r>
              <a:rPr lang="de-CH" sz="2200" dirty="0" err="1"/>
              <a:t>Hauptexpert:in</a:t>
            </a:r>
            <a:br>
              <a:rPr lang="de-CH" sz="2200" dirty="0"/>
            </a:br>
            <a:r>
              <a:rPr lang="de-CH" b="0" dirty="0"/>
              <a:t>Begleitet Kandidaten durch die IPA, </a:t>
            </a:r>
            <a:br>
              <a:rPr lang="de-CH" b="0" dirty="0"/>
            </a:br>
            <a:r>
              <a:rPr lang="de-CH" b="0" dirty="0"/>
              <a:t>ist Ansprechperson nach Freigabe IPA Aufgabe</a:t>
            </a:r>
          </a:p>
          <a:p>
            <a:pPr>
              <a:lnSpc>
                <a:spcPct val="150000"/>
              </a:lnSpc>
            </a:pPr>
            <a:r>
              <a:rPr lang="de-CH" sz="2200" b="1" dirty="0"/>
              <a:t>NEX</a:t>
            </a:r>
            <a:r>
              <a:rPr lang="de-CH" sz="2200" dirty="0"/>
              <a:t> = </a:t>
            </a:r>
            <a:r>
              <a:rPr lang="de-CH" sz="2200" dirty="0" err="1"/>
              <a:t>Nebenexpert:in</a:t>
            </a:r>
            <a:br>
              <a:rPr lang="de-CH" sz="2200" dirty="0"/>
            </a:br>
            <a:r>
              <a:rPr lang="de-CH" b="0" dirty="0"/>
              <a:t>Begleitet HEX beim dritten Besuch</a:t>
            </a:r>
          </a:p>
          <a:p>
            <a:pPr>
              <a:lnSpc>
                <a:spcPct val="150000"/>
              </a:lnSpc>
            </a:pPr>
            <a:r>
              <a:rPr lang="de-CH" sz="2200" b="1" dirty="0"/>
              <a:t>VEX</a:t>
            </a:r>
            <a:r>
              <a:rPr lang="de-CH" sz="2200" dirty="0"/>
              <a:t> = </a:t>
            </a:r>
            <a:r>
              <a:rPr lang="de-CH" sz="2200" dirty="0" err="1"/>
              <a:t>Validexpert:in</a:t>
            </a:r>
            <a:br>
              <a:rPr lang="de-CH" sz="2200" dirty="0"/>
            </a:br>
            <a:r>
              <a:rPr lang="de-CH" dirty="0"/>
              <a:t>Validiert die Aufgabenstellung</a:t>
            </a:r>
          </a:p>
          <a:p>
            <a:pPr>
              <a:lnSpc>
                <a:spcPct val="150000"/>
              </a:lnSpc>
            </a:pPr>
            <a:r>
              <a:rPr lang="de-CH" sz="2200" b="1" dirty="0"/>
              <a:t>CEX</a:t>
            </a:r>
            <a:r>
              <a:rPr lang="de-CH" sz="2200" dirty="0"/>
              <a:t> = </a:t>
            </a:r>
            <a:r>
              <a:rPr lang="de-CH" sz="2200" dirty="0" err="1"/>
              <a:t>Chefexpert:in</a:t>
            </a:r>
            <a:br>
              <a:rPr lang="de-CH" sz="2200" dirty="0"/>
            </a:br>
            <a:r>
              <a:rPr lang="de-CH" dirty="0"/>
              <a:t>Verantwortlich für die Organisation der IPA-Session, </a:t>
            </a:r>
            <a:br>
              <a:rPr lang="de-CH" dirty="0"/>
            </a:br>
            <a:r>
              <a:rPr lang="de-CH" dirty="0"/>
              <a:t>Ansprechperson in Problemfällen</a:t>
            </a:r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35EB89FA-A51C-09B4-3725-0CC7EE84BA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A37FDCC4-27A4-DAA9-768E-100FD1B8A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4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4FC2AE59-925F-5382-D213-DDC53D35F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8A2A209B-EC0B-69F1-D0BD-2011C62EBA85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5105400" cy="4663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CH" sz="2200" b="1" dirty="0"/>
              <a:t>QV</a:t>
            </a:r>
            <a:r>
              <a:rPr lang="de-CH" sz="2200" dirty="0"/>
              <a:t> = Qualifikationsverfahren </a:t>
            </a:r>
          </a:p>
          <a:p>
            <a:pPr>
              <a:lnSpc>
                <a:spcPct val="150000"/>
              </a:lnSpc>
            </a:pPr>
            <a:r>
              <a:rPr lang="de-CH" sz="2200" b="1" dirty="0"/>
              <a:t>IPA </a:t>
            </a:r>
            <a:r>
              <a:rPr lang="de-CH" sz="2200" dirty="0"/>
              <a:t>= Individuelle Praktische Arbeit</a:t>
            </a:r>
            <a:br>
              <a:rPr lang="de-CH" sz="2200" dirty="0"/>
            </a:br>
            <a:r>
              <a:rPr lang="de-CH" sz="2200" b="1" dirty="0"/>
              <a:t>FA </a:t>
            </a:r>
            <a:r>
              <a:rPr lang="de-CH" sz="2200" dirty="0"/>
              <a:t>= Facharbeit; </a:t>
            </a:r>
          </a:p>
          <a:p>
            <a:pPr>
              <a:lnSpc>
                <a:spcPct val="150000"/>
              </a:lnSpc>
            </a:pPr>
            <a:r>
              <a:rPr lang="de-CH" sz="2200" b="1" dirty="0"/>
              <a:t>BB </a:t>
            </a:r>
            <a:r>
              <a:rPr lang="de-CH" sz="2200" dirty="0"/>
              <a:t>= </a:t>
            </a:r>
            <a:r>
              <a:rPr lang="de-CH" sz="2200" dirty="0" err="1"/>
              <a:t>Berufsbildner:in</a:t>
            </a:r>
            <a:endParaRPr lang="de-CH" sz="2200" dirty="0"/>
          </a:p>
          <a:p>
            <a:pPr>
              <a:lnSpc>
                <a:spcPct val="150000"/>
              </a:lnSpc>
            </a:pPr>
            <a:r>
              <a:rPr lang="de-CH" sz="2200" b="1" dirty="0"/>
              <a:t>KAND</a:t>
            </a:r>
            <a:r>
              <a:rPr lang="de-CH" sz="2200" dirty="0"/>
              <a:t> = </a:t>
            </a:r>
            <a:r>
              <a:rPr lang="de-CH" sz="2200" dirty="0" err="1"/>
              <a:t>Kandidat:in</a:t>
            </a:r>
            <a:endParaRPr lang="de-CH" sz="2200" dirty="0"/>
          </a:p>
          <a:p>
            <a:pPr>
              <a:lnSpc>
                <a:spcPct val="150000"/>
              </a:lnSpc>
            </a:pPr>
            <a:r>
              <a:rPr lang="de-CH" sz="2200" b="1" dirty="0"/>
              <a:t>VF</a:t>
            </a:r>
            <a:r>
              <a:rPr lang="de-CH" sz="2200" dirty="0"/>
              <a:t> = (IPA-)Verantwortliche Fachkraft</a:t>
            </a:r>
          </a:p>
        </p:txBody>
      </p:sp>
    </p:spTree>
    <p:extLst>
      <p:ext uri="{BB962C8B-B14F-4D97-AF65-F5344CB8AC3E}">
        <p14:creationId xmlns:p14="http://schemas.microsoft.com/office/powerpoint/2010/main" val="23334768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Was wird bewertet INF?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40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200" dirty="0"/>
              <a:t>Teilnote A</a:t>
            </a:r>
            <a:r>
              <a:rPr lang="de-CH" sz="2200" b="1" dirty="0"/>
              <a:t> </a:t>
            </a:r>
            <a:r>
              <a:rPr lang="de-CH" sz="2200" dirty="0"/>
              <a:t>«Fachkompetenz»	</a:t>
            </a:r>
            <a:br>
              <a:rPr lang="de-CH" sz="2200" dirty="0">
                <a:solidFill>
                  <a:srgbClr val="FF0000"/>
                </a:solidFill>
              </a:rPr>
            </a:br>
            <a:r>
              <a:rPr lang="de-CH" dirty="0"/>
              <a:t>22 Kriterien </a:t>
            </a:r>
          </a:p>
          <a:p>
            <a:r>
              <a:rPr lang="de-CH" sz="2200" dirty="0"/>
              <a:t>Teilnote B «Dokumentation»</a:t>
            </a:r>
            <a:br>
              <a:rPr lang="de-CH" sz="2200" dirty="0"/>
            </a:br>
            <a:r>
              <a:rPr lang="de-CH" sz="2200" dirty="0">
                <a:solidFill>
                  <a:prstClr val="black"/>
                </a:solidFill>
              </a:rPr>
              <a:t>8</a:t>
            </a:r>
            <a:r>
              <a:rPr lang="de-CH" dirty="0">
                <a:solidFill>
                  <a:prstClr val="black"/>
                </a:solidFill>
              </a:rPr>
              <a:t> Kriterien</a:t>
            </a:r>
            <a:endParaRPr lang="de-CH" dirty="0"/>
          </a:p>
          <a:p>
            <a:r>
              <a:rPr lang="de-CH" sz="2200" dirty="0"/>
              <a:t>Teilnote C «Präsentation &amp; Fachgespräch»</a:t>
            </a:r>
            <a:br>
              <a:rPr lang="de-CH" sz="2200" dirty="0"/>
            </a:br>
            <a:r>
              <a:rPr lang="de-CH" dirty="0">
                <a:solidFill>
                  <a:prstClr val="black"/>
                </a:solidFill>
              </a:rPr>
              <a:t>10 Kriterien </a:t>
            </a:r>
          </a:p>
          <a:p>
            <a:endParaRPr lang="de-CH" sz="2200" dirty="0"/>
          </a:p>
          <a:p>
            <a:pPr marL="137160" indent="0">
              <a:buNone/>
            </a:pPr>
            <a:r>
              <a:rPr lang="de-CH" sz="2200" dirty="0"/>
              <a:t>Die Schlussnote für die IPA (auf 1/10 gerundet) errechnet sich aus dem arithmetischen Mittel der gewichteten Teilnoten (Halbnoten).</a:t>
            </a:r>
          </a:p>
        </p:txBody>
      </p:sp>
    </p:spTree>
    <p:extLst>
      <p:ext uri="{BB962C8B-B14F-4D97-AF65-F5344CB8AC3E}">
        <p14:creationId xmlns:p14="http://schemas.microsoft.com/office/powerpoint/2010/main" val="3697066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Bewertung: Ein Beispiel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41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CH" sz="2000" dirty="0"/>
          </a:p>
        </p:txBody>
      </p:sp>
      <p:graphicFrame>
        <p:nvGraphicFramePr>
          <p:cNvPr id="3" name="Tabelle 5">
            <a:extLst>
              <a:ext uri="{FF2B5EF4-FFF2-40B4-BE49-F238E27FC236}">
                <a16:creationId xmlns:a16="http://schemas.microsoft.com/office/drawing/2014/main" id="{161ABDE5-27AF-66FF-AF33-FCCAE8965D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004914"/>
              </p:ext>
            </p:extLst>
          </p:nvPr>
        </p:nvGraphicFramePr>
        <p:xfrm>
          <a:off x="947738" y="1810015"/>
          <a:ext cx="10203482" cy="4482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169">
                  <a:extLst>
                    <a:ext uri="{9D8B030D-6E8A-4147-A177-3AD203B41FA5}">
                      <a16:colId xmlns:a16="http://schemas.microsoft.com/office/drawing/2014/main" val="3263607333"/>
                    </a:ext>
                  </a:extLst>
                </a:gridCol>
                <a:gridCol w="8798313">
                  <a:extLst>
                    <a:ext uri="{9D8B030D-6E8A-4147-A177-3AD203B41FA5}">
                      <a16:colId xmlns:a16="http://schemas.microsoft.com/office/drawing/2014/main" val="310180773"/>
                    </a:ext>
                  </a:extLst>
                </a:gridCol>
              </a:tblGrid>
              <a:tr h="1263143">
                <a:tc>
                  <a:txBody>
                    <a:bodyPr/>
                    <a:lstStyle/>
                    <a:p>
                      <a:r>
                        <a:rPr lang="de-CH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Leitfrage</a:t>
                      </a:r>
                    </a:p>
                    <a:p>
                      <a:r>
                        <a:rPr lang="de-CH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B02</a:t>
                      </a:r>
                    </a:p>
                  </a:txBody>
                  <a:tcPr>
                    <a:solidFill>
                      <a:srgbClr val="009D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2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Open Sans" charset="0"/>
                          <a:cs typeface="Arial" panose="020B0604020202020204" pitchFamily="34" charset="0"/>
                        </a:rPr>
                        <a:t>Arbeitsjournal</a:t>
                      </a:r>
                      <a:endParaRPr lang="de-DE" sz="2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Open Sans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Open Sans" charset="0"/>
                          <a:cs typeface="Arial" panose="020B0604020202020204" pitchFamily="34" charset="0"/>
                        </a:rPr>
                        <a:t>Im Arbeitsjournal werden die täglichen Arbeiten, aufgetretene Probleme sowie allfällige Hilfestellungen, Überzeiten und ungeplante Arbeiten festgehalten. Das Arbeitsjournal ist strukturiert und nimmt Bezug auf den Projektplan.</a:t>
                      </a:r>
                      <a:endParaRPr lang="de-DE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Open Sans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9D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673201"/>
                  </a:ext>
                </a:extLst>
              </a:tr>
              <a:tr h="1483294">
                <a:tc>
                  <a:txBody>
                    <a:bodyPr/>
                    <a:lstStyle/>
                    <a:p>
                      <a:r>
                        <a:rPr lang="de-CH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GS 3</a:t>
                      </a:r>
                    </a:p>
                  </a:txBody>
                  <a:tcPr>
                    <a:solidFill>
                      <a:srgbClr val="90C289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de-CH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Open Sans" charset="0"/>
                          <a:cs typeface="Arial" panose="020B0604020202020204" pitchFamily="34" charset="0"/>
                        </a:rPr>
                        <a:t>Die Gliederung und Darstellung sind übersichtlich. 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de-CH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Open Sans" charset="0"/>
                          <a:cs typeface="Arial" panose="020B0604020202020204" pitchFamily="34" charset="0"/>
                        </a:rPr>
                        <a:t>Alle Aktivitäten gemäss Zeitplan sowie Überzeiten und ungeplante Arbeiten sind erwähnt. 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de-CH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Open Sans" charset="0"/>
                          <a:cs typeface="Arial" panose="020B0604020202020204" pitchFamily="34" charset="0"/>
                        </a:rPr>
                        <a:t>Erfolge und Misserfolge sind erwähnt.  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de-CH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Open Sans" charset="0"/>
                          <a:cs typeface="Arial" panose="020B0604020202020204" pitchFamily="34" charset="0"/>
                        </a:rPr>
                        <a:t>Die Tagesarbeit wird kritisch gewürdigt. </a:t>
                      </a:r>
                    </a:p>
                  </a:txBody>
                  <a:tcPr>
                    <a:solidFill>
                      <a:srgbClr val="90C2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625533"/>
                  </a:ext>
                </a:extLst>
              </a:tr>
              <a:tr h="411635">
                <a:tc>
                  <a:txBody>
                    <a:bodyPr/>
                    <a:lstStyle/>
                    <a:p>
                      <a:r>
                        <a:rPr lang="de-CH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GS 2</a:t>
                      </a:r>
                    </a:p>
                  </a:txBody>
                  <a:tcPr>
                    <a:solidFill>
                      <a:srgbClr val="90C2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Open Sans" charset="0"/>
                          <a:cs typeface="Arial" panose="020B0604020202020204" pitchFamily="34" charset="0"/>
                        </a:rPr>
                        <a:t>Es treffen drei der genannten Bewertungspunkte zu. </a:t>
                      </a:r>
                      <a:endParaRPr lang="de-DE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Open Sans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0C2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993564"/>
                  </a:ext>
                </a:extLst>
              </a:tr>
              <a:tr h="424880">
                <a:tc>
                  <a:txBody>
                    <a:bodyPr/>
                    <a:lstStyle/>
                    <a:p>
                      <a:r>
                        <a:rPr lang="de-CH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GS 1</a:t>
                      </a:r>
                    </a:p>
                  </a:txBody>
                  <a:tcPr>
                    <a:solidFill>
                      <a:srgbClr val="90C2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Open Sans" charset="0"/>
                          <a:cs typeface="Arial" panose="020B0604020202020204" pitchFamily="34" charset="0"/>
                        </a:rPr>
                        <a:t>Es treffen zwei der genannten Bewertungspunkte zu. </a:t>
                      </a:r>
                      <a:endParaRPr lang="de-DE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Open Sans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0C2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541408"/>
                  </a:ext>
                </a:extLst>
              </a:tr>
              <a:tr h="781632">
                <a:tc>
                  <a:txBody>
                    <a:bodyPr/>
                    <a:lstStyle/>
                    <a:p>
                      <a:r>
                        <a:rPr lang="de-CH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GS 0</a:t>
                      </a:r>
                    </a:p>
                  </a:txBody>
                  <a:tcPr>
                    <a:solidFill>
                      <a:srgbClr val="90C2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Open Sans" charset="0"/>
                          <a:cs typeface="Arial" panose="020B0604020202020204" pitchFamily="34" charset="0"/>
                        </a:rPr>
                        <a:t>Es trifft einer oder keiner der genannten Bewertungspunkte zu oder Hilfestellungen durch Dritte sind nicht erwähnt. </a:t>
                      </a:r>
                      <a:endParaRPr lang="de-DE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Open Sans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0C2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08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9076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Vorbereitung IPA (VF)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42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400" dirty="0"/>
              <a:t>Üben </a:t>
            </a:r>
            <a:r>
              <a:rPr lang="de-CH" sz="2400" dirty="0" err="1"/>
              <a:t>üben</a:t>
            </a:r>
            <a:r>
              <a:rPr lang="de-CH" sz="2400" dirty="0"/>
              <a:t> </a:t>
            </a:r>
            <a:r>
              <a:rPr lang="de-CH" sz="2400" dirty="0" err="1"/>
              <a:t>üben</a:t>
            </a:r>
            <a:r>
              <a:rPr lang="de-CH" sz="2400" dirty="0"/>
              <a:t>…</a:t>
            </a:r>
          </a:p>
          <a:p>
            <a:r>
              <a:rPr lang="de-CH" sz="2200" dirty="0"/>
              <a:t>Laufende Aufträge schriftlich abgeben</a:t>
            </a:r>
            <a:br>
              <a:rPr lang="de-CH" sz="2200" dirty="0"/>
            </a:br>
            <a:r>
              <a:rPr lang="de-CH" sz="2200" dirty="0">
                <a:sym typeface="Wingdings" panose="05000000000000000000" pitchFamily="2" charset="2"/>
              </a:rPr>
              <a:t></a:t>
            </a:r>
            <a:r>
              <a:rPr lang="de-CH" dirty="0"/>
              <a:t> </a:t>
            </a:r>
            <a:r>
              <a:rPr lang="de-CH" b="1" dirty="0" err="1"/>
              <a:t>Kandidat:in</a:t>
            </a:r>
            <a:r>
              <a:rPr lang="de-CH" b="1" dirty="0"/>
              <a:t> soll sagen, was unklar ist</a:t>
            </a:r>
          </a:p>
          <a:p>
            <a:r>
              <a:rPr lang="de-CH" sz="2200" dirty="0"/>
              <a:t>Beobachtungs-Journal verfassen</a:t>
            </a:r>
          </a:p>
          <a:p>
            <a:r>
              <a:rPr lang="de-CH" sz="2200" dirty="0"/>
              <a:t>Bericht beurteilen (anhand Bewertungsbogen)</a:t>
            </a:r>
          </a:p>
          <a:p>
            <a:r>
              <a:rPr lang="de-CH" sz="2200" dirty="0"/>
              <a:t>VF: Bewerten (anhand Bewertungsbogen)</a:t>
            </a:r>
          </a:p>
          <a:p>
            <a:r>
              <a:rPr lang="de-CH" sz="2200" dirty="0"/>
              <a:t>Besprechen</a:t>
            </a:r>
          </a:p>
          <a:p>
            <a:r>
              <a:rPr lang="de-CH" sz="2200" dirty="0"/>
              <a:t>Vorgaben: FArbeit_202x.pdf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A5B292E-9A63-A97E-757A-3D9089BF7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857409"/>
            <a:ext cx="2110052" cy="300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16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Vorbereitung IPA (KAND)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43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199" y="1797792"/>
            <a:ext cx="10887075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400" dirty="0"/>
              <a:t>Üben </a:t>
            </a:r>
            <a:r>
              <a:rPr lang="de-CH" sz="2400" dirty="0" err="1"/>
              <a:t>üben</a:t>
            </a:r>
            <a:r>
              <a:rPr lang="de-CH" sz="2400" dirty="0"/>
              <a:t> </a:t>
            </a:r>
            <a:r>
              <a:rPr lang="de-CH" sz="2400" dirty="0" err="1"/>
              <a:t>üben</a:t>
            </a:r>
            <a:r>
              <a:rPr lang="de-CH" sz="2400" dirty="0"/>
              <a:t>…</a:t>
            </a:r>
          </a:p>
          <a:p>
            <a:r>
              <a:rPr lang="de-CH" dirty="0"/>
              <a:t>Verlangen Sie zu neuen Arbeiten einen schriftlichen Auftrag Ihrer verantwortlichen Fachkraft </a:t>
            </a:r>
          </a:p>
          <a:p>
            <a:r>
              <a:rPr lang="de-CH" dirty="0"/>
              <a:t>Schreiben Sie zu einem aktuellen Auftrag einen Bericht gemäss den Anforderungen in «FArbeit_202x.pdf»</a:t>
            </a:r>
          </a:p>
          <a:p>
            <a:r>
              <a:rPr lang="de-CH" dirty="0"/>
              <a:t>Lassen Sie Ihre Arbeiten durch die Fachkraft bewerten</a:t>
            </a:r>
          </a:p>
          <a:p>
            <a:r>
              <a:rPr lang="de-CH" dirty="0"/>
              <a:t>Überlegen Sie anhand einer Arbeit, wie Sie mit Hilfe des Bewertungsbogens bewerten würden</a:t>
            </a:r>
          </a:p>
          <a:p>
            <a:r>
              <a:rPr lang="de-CH" dirty="0"/>
              <a:t>Suchen Sie inhaltlich und gestalterisch gute Beispiele von Zeitplänen, </a:t>
            </a:r>
            <a:br>
              <a:rPr lang="de-CH" dirty="0"/>
            </a:br>
            <a:r>
              <a:rPr lang="de-CH" dirty="0"/>
              <a:t>Soll/Ist-Vergleichen, Arbeitsjournalen, </a:t>
            </a:r>
            <a:br>
              <a:rPr lang="de-CH" dirty="0"/>
            </a:br>
            <a:r>
              <a:rPr lang="de-CH" dirty="0"/>
              <a:t>Dokumentationsvorlagen</a:t>
            </a:r>
          </a:p>
        </p:txBody>
      </p:sp>
      <p:pic>
        <p:nvPicPr>
          <p:cNvPr id="3" name="Grafik 2" descr="Ein Bild, das Text, Spielzeug, Puppe, Vektorgrafiken enthält.&#10;&#10;Automatisch generierte Beschreibung">
            <a:extLst>
              <a:ext uri="{FF2B5EF4-FFF2-40B4-BE49-F238E27FC236}">
                <a16:creationId xmlns:a16="http://schemas.microsoft.com/office/drawing/2014/main" id="{0D38584D-010E-998E-A56B-2C1C5F8C9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060" y="4699979"/>
            <a:ext cx="3902940" cy="215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771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Adressen</a:t>
            </a:r>
            <a:r>
              <a:rPr lang="en-GB" dirty="0"/>
              <a:t> und Links</a:t>
            </a:r>
            <a:endParaRPr lang="de-CH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44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200" dirty="0"/>
              <a:t>Infos zum QV</a:t>
            </a:r>
          </a:p>
          <a:p>
            <a:pPr marL="457200" lvl="1" indent="0">
              <a:buNone/>
            </a:pPr>
            <a:r>
              <a:rPr lang="de-CH" sz="2200" dirty="0">
                <a:hlinkClick r:id="rId3"/>
              </a:rPr>
              <a:t>https://www.ict-bbag.ch/qv/</a:t>
            </a:r>
            <a:r>
              <a:rPr lang="de-CH" sz="2200" dirty="0"/>
              <a:t> </a:t>
            </a:r>
          </a:p>
          <a:p>
            <a:r>
              <a:rPr lang="de-CH" sz="2200" dirty="0" err="1"/>
              <a:t>PKOrg</a:t>
            </a:r>
            <a:endParaRPr lang="de-CH" sz="2200" dirty="0"/>
          </a:p>
          <a:p>
            <a:pPr marL="457200" lvl="1" indent="0">
              <a:buNone/>
            </a:pPr>
            <a:r>
              <a:rPr lang="de-CH" sz="2200" dirty="0">
                <a:hlinkClick r:id="rId4"/>
              </a:rPr>
              <a:t>https://www.pkorg.ch/de/88601</a:t>
            </a:r>
            <a:r>
              <a:rPr lang="de-CH" sz="2200" dirty="0"/>
              <a:t>  </a:t>
            </a:r>
          </a:p>
          <a:p>
            <a:r>
              <a:rPr lang="de-CH" sz="2200" dirty="0"/>
              <a:t>Berufsbildung Aargau</a:t>
            </a:r>
          </a:p>
          <a:p>
            <a:pPr marL="457200" lvl="1" indent="0">
              <a:buNone/>
            </a:pPr>
            <a:r>
              <a:rPr lang="de-CH" sz="2200" dirty="0">
                <a:hlinkClick r:id="rId5"/>
              </a:rPr>
              <a:t>https://www.ag.ch/de/themen/bildung-forschung/berufsbildung/lehre</a:t>
            </a:r>
            <a:r>
              <a:rPr lang="de-CH" sz="2200" dirty="0"/>
              <a:t> </a:t>
            </a:r>
          </a:p>
          <a:p>
            <a:r>
              <a:rPr lang="de-CH" sz="2200" dirty="0"/>
              <a:t>Reglemente</a:t>
            </a:r>
          </a:p>
          <a:p>
            <a:pPr marL="457200" lvl="1" indent="0">
              <a:buNone/>
            </a:pPr>
            <a:r>
              <a:rPr lang="de-CH" sz="2200" dirty="0">
                <a:hlinkClick r:id="rId6"/>
              </a:rPr>
              <a:t>http://www.admin.ch/ch/d/sr/412_10</a:t>
            </a:r>
            <a:endParaRPr lang="de-CH" sz="2200" dirty="0"/>
          </a:p>
          <a:p>
            <a:pPr marL="457200" lvl="1" indent="0">
              <a:buNone/>
            </a:pPr>
            <a:r>
              <a:rPr lang="de-CH" sz="2200" dirty="0">
                <a:hlinkClick r:id="rId7"/>
              </a:rPr>
              <a:t>http://www.ict-berufsbildung.ch/berufsbildung/ict-lehre</a:t>
            </a:r>
            <a:r>
              <a:rPr lang="de-CH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9794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Pflichtlektüre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45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e-CH" sz="2200" b="1" dirty="0"/>
              <a:t>Farbeit_202x.pdf + Wegleitung und Weisungen für verantwortliche Fachkräfte (neu ein Dokument)</a:t>
            </a:r>
            <a:br>
              <a:rPr lang="de-CH" sz="2200" dirty="0"/>
            </a:br>
            <a:r>
              <a:rPr lang="de-CH" dirty="0"/>
              <a:t>Wegleitung und Weisungen an die Kandidaten und die verantwortliche Fachperson</a:t>
            </a:r>
          </a:p>
          <a:p>
            <a:pPr>
              <a:spcAft>
                <a:spcPts val="600"/>
              </a:spcAft>
            </a:pPr>
            <a:r>
              <a:rPr lang="de-CH" sz="2200" b="1" dirty="0"/>
              <a:t>Zeitplan IPA 202x</a:t>
            </a:r>
            <a:br>
              <a:rPr lang="de-CH" sz="2800" dirty="0"/>
            </a:br>
            <a:r>
              <a:rPr lang="de-CH" dirty="0"/>
              <a:t>Übersicht der Tätigkeiten und deren Zeiteinteilung</a:t>
            </a:r>
            <a:endParaRPr lang="de-CH" b="1" dirty="0"/>
          </a:p>
          <a:p>
            <a:pPr>
              <a:spcAft>
                <a:spcPts val="600"/>
              </a:spcAft>
            </a:pPr>
            <a:endParaRPr lang="de-CH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6ED5356-714D-B027-71F4-48DB98D47A35}"/>
              </a:ext>
            </a:extLst>
          </p:cNvPr>
          <p:cNvSpPr/>
          <p:nvPr/>
        </p:nvSpPr>
        <p:spPr>
          <a:xfrm>
            <a:off x="8055261" y="5112890"/>
            <a:ext cx="4136739" cy="1143344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B8DD2E0-29EF-3631-098A-807A4655DE8F}"/>
              </a:ext>
            </a:extLst>
          </p:cNvPr>
          <p:cNvSpPr/>
          <p:nvPr/>
        </p:nvSpPr>
        <p:spPr>
          <a:xfrm>
            <a:off x="8237953" y="5330619"/>
            <a:ext cx="37713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 algn="r">
              <a:buNone/>
            </a:pPr>
            <a:r>
              <a:rPr lang="de-CH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 finden auf </a:t>
            </a:r>
          </a:p>
          <a:p>
            <a:pPr marL="137160" indent="0" algn="r">
              <a:buNone/>
            </a:pPr>
            <a:r>
              <a:rPr lang="de-CH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https://www.ict-bbag.ch/qv/</a:t>
            </a:r>
            <a:endParaRPr lang="de-CH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1872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PKOrg</a:t>
            </a:r>
            <a:endParaRPr lang="de-CH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46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2CC492-177B-ED41-EC31-7ECDD77D4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146" y="4297803"/>
            <a:ext cx="5696219" cy="23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914FD4A-A598-325A-B335-BD68D740B53C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35000"/>
              </a:spcBef>
              <a:buClr>
                <a:srgbClr val="4D4D4D"/>
              </a:buClr>
              <a:buFontTx/>
              <a:buChar char="•"/>
            </a:pPr>
            <a:r>
              <a:rPr lang="de-CH" sz="2200" dirty="0"/>
              <a:t>Erste Anmeldung an </a:t>
            </a:r>
            <a:r>
              <a:rPr lang="de-CH" sz="2200" dirty="0" err="1"/>
              <a:t>PKOrg</a:t>
            </a:r>
            <a:r>
              <a:rPr lang="de-CH" sz="2200" dirty="0"/>
              <a:t> für Kandidaten:</a:t>
            </a:r>
          </a:p>
          <a:p>
            <a:pPr marL="293688" lvl="1" indent="0" algn="l">
              <a:spcBef>
                <a:spcPct val="20000"/>
              </a:spcBef>
              <a:buClr>
                <a:schemeClr val="bg2"/>
              </a:buClr>
              <a:buSzPct val="80000"/>
              <a:buNone/>
            </a:pPr>
            <a:r>
              <a:rPr lang="de-CH" sz="2000" b="0" dirty="0"/>
              <a:t>Sie bekommen die Login-Daten per Email zugesandt.</a:t>
            </a:r>
            <a:br>
              <a:rPr lang="de-CH" sz="2000" b="0" dirty="0"/>
            </a:br>
            <a:r>
              <a:rPr lang="de-CH" sz="2000" b="0" dirty="0"/>
              <a:t>Registrieren Sie sich dazu </a:t>
            </a:r>
            <a:r>
              <a:rPr lang="de-CH" sz="2000" dirty="0"/>
              <a:t>unbedingt</a:t>
            </a:r>
            <a:r>
              <a:rPr lang="de-CH" sz="2000" b="0" dirty="0"/>
              <a:t> in der Online-Teilnehmerliste! </a:t>
            </a:r>
            <a:endParaRPr lang="de-CH" sz="2000" dirty="0"/>
          </a:p>
          <a:p>
            <a:pPr marL="342900" indent="-342900" algn="l">
              <a:spcBef>
                <a:spcPct val="35000"/>
              </a:spcBef>
              <a:buClr>
                <a:srgbClr val="4D4D4D"/>
              </a:buClr>
              <a:buFontTx/>
              <a:buChar char="•"/>
            </a:pPr>
            <a:r>
              <a:rPr lang="de-CH" sz="2200" dirty="0"/>
              <a:t>Nach erster Anmeldung PW wechseln</a:t>
            </a:r>
            <a:br>
              <a:rPr lang="de-CH" sz="2400" dirty="0"/>
            </a:br>
            <a:r>
              <a:rPr lang="de-CH" b="0" dirty="0"/>
              <a:t>und alle persönlichen Daten erfassen, sonst geht‘s nicht weiter!</a:t>
            </a:r>
          </a:p>
          <a:p>
            <a:pPr marL="342900" indent="-342900" algn="l">
              <a:spcBef>
                <a:spcPct val="35000"/>
              </a:spcBef>
              <a:buClr>
                <a:srgbClr val="4D4D4D"/>
              </a:buClr>
              <a:buFontTx/>
              <a:buChar char="•"/>
            </a:pPr>
            <a:r>
              <a:rPr lang="de-CH" sz="2200" dirty="0"/>
              <a:t>BB erfassen (Email)</a:t>
            </a:r>
            <a:br>
              <a:rPr lang="de-CH" sz="2400" dirty="0"/>
            </a:br>
            <a:r>
              <a:rPr lang="de-CH" b="0" dirty="0"/>
              <a:t>dieser erhält dann von </a:t>
            </a:r>
            <a:r>
              <a:rPr lang="de-CH" b="0" dirty="0" err="1"/>
              <a:t>PKOrg</a:t>
            </a:r>
            <a:r>
              <a:rPr lang="de-CH" b="0" dirty="0"/>
              <a:t> eigenes Login</a:t>
            </a:r>
          </a:p>
          <a:p>
            <a:pPr marL="342900" indent="-342900" algn="l">
              <a:spcBef>
                <a:spcPct val="35000"/>
              </a:spcBef>
              <a:buClr>
                <a:srgbClr val="4D4D4D"/>
              </a:buClr>
              <a:buFontTx/>
              <a:buChar char="•"/>
            </a:pPr>
            <a:r>
              <a:rPr lang="de-CH" sz="2200" dirty="0"/>
              <a:t>BB erfasst VF (Email)</a:t>
            </a:r>
            <a:br>
              <a:rPr lang="de-CH" sz="2400" b="0" dirty="0"/>
            </a:br>
            <a:r>
              <a:rPr lang="de-CH" b="0" dirty="0"/>
              <a:t>dieser erhält dann von </a:t>
            </a:r>
            <a:r>
              <a:rPr lang="de-CH" b="0" dirty="0" err="1"/>
              <a:t>PKOrg</a:t>
            </a:r>
            <a:r>
              <a:rPr lang="de-CH" b="0" dirty="0"/>
              <a:t> eigenes Login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8C9AF0D-9A9A-DFB0-54A5-7119ABD92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3429000"/>
            <a:ext cx="33528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Fragen ?</a:t>
            </a: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kumimoji="1" lang="de-CH" sz="2400" dirty="0">
                <a:solidFill>
                  <a:schemeClr val="bg1"/>
                </a:solidFill>
              </a:rPr>
              <a:t>Senden Sie Ihre Fragen </a:t>
            </a:r>
            <a:br>
              <a:rPr kumimoji="1" lang="de-CH" sz="2400" dirty="0">
                <a:solidFill>
                  <a:schemeClr val="bg1"/>
                </a:solidFill>
              </a:rPr>
            </a:br>
            <a:r>
              <a:rPr kumimoji="1" lang="de-CH" sz="2400" dirty="0">
                <a:solidFill>
                  <a:schemeClr val="bg1"/>
                </a:solidFill>
              </a:rPr>
              <a:t>an cexinf@ict-bbag.ch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47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C395284-7CCA-3B8D-4E27-D118512D4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536" y="824914"/>
            <a:ext cx="2462927" cy="603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229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Ende</a:t>
            </a: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48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67BFB1F8-D9D0-9936-0395-A455ABCBC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689" y="1971221"/>
            <a:ext cx="476408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de-CH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 Erfolg bei Ihrer IPA!!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5E01B8A-D512-3C66-A145-590A7DCE4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242" y="2506200"/>
            <a:ext cx="3714504" cy="285569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5865CD3-2466-C67E-F974-E9BFD7286B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950" y="2664579"/>
            <a:ext cx="2045212" cy="405689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AEEC556F-215D-CCDA-99C4-8ADAB782D2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702" y="4528978"/>
            <a:ext cx="1908004" cy="3654744"/>
          </a:xfrm>
          <a:prstGeom prst="rect">
            <a:avLst/>
          </a:prstGeom>
        </p:spPr>
      </p:pic>
      <p:pic>
        <p:nvPicPr>
          <p:cNvPr id="20" name="Grafik 19" descr="Ein Bild, das Text, Handschuhe enthält.&#10;&#10;Automatisch generierte Beschreibung">
            <a:extLst>
              <a:ext uri="{FF2B5EF4-FFF2-40B4-BE49-F238E27FC236}">
                <a16:creationId xmlns:a16="http://schemas.microsoft.com/office/drawing/2014/main" id="{C30FA169-2E4D-AD88-262E-4F11555225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677" y="4391388"/>
            <a:ext cx="2735550" cy="379233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E443D16-B56A-A517-8450-5BB7AB0157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203" y="1690688"/>
            <a:ext cx="3418417" cy="356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8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70500" decel="29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 -1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E36067F2-32D0-876A-8D61-D66C4924EB2D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149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E2A7AA-6D11-6897-CC67-DEBEA8EE2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4400" dirty="0"/>
              <a:t>Wer </a:t>
            </a:r>
            <a:r>
              <a:rPr lang="de-CH" dirty="0"/>
              <a:t>sind</a:t>
            </a:r>
            <a:r>
              <a:rPr lang="de-CH" sz="4400" dirty="0"/>
              <a:t> die </a:t>
            </a:r>
            <a:r>
              <a:rPr lang="de-CH" sz="4400" dirty="0" err="1"/>
              <a:t>Expert:innen</a:t>
            </a:r>
            <a:r>
              <a:rPr lang="de-CH" sz="4400" dirty="0"/>
              <a:t>?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4EC5F1-30AC-B158-ECA2-BCA95493AFEE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de-CH" sz="2800" dirty="0"/>
              <a:t>Wir arbeiten mit ca. 120 Expert:innen zusammen. 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D90290E1-F81E-535D-BF91-91A42C9F5996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 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C142E4C3-D268-37BE-2AE1-F50B2452D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5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11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C61B6EA1-BA9D-DF99-22A4-256EDF030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2A5E2154-D2AB-515D-166B-E3396F076351}"/>
              </a:ext>
            </a:extLst>
          </p:cNvPr>
          <p:cNvSpPr txBox="1">
            <a:spLocks/>
          </p:cNvSpPr>
          <p:nvPr/>
        </p:nvSpPr>
        <p:spPr>
          <a:xfrm>
            <a:off x="947738" y="2512630"/>
            <a:ext cx="10515600" cy="25988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200" dirty="0"/>
              <a:t>Alle </a:t>
            </a:r>
            <a:r>
              <a:rPr lang="de-CH" sz="2200" dirty="0" err="1"/>
              <a:t>Berufsbildner:innen</a:t>
            </a:r>
            <a:r>
              <a:rPr lang="de-CH" sz="2200" dirty="0"/>
              <a:t> und Fachkräfte, auch wir Experten sind nicht „vom Staat angestellt“ ...</a:t>
            </a:r>
          </a:p>
          <a:p>
            <a:r>
              <a:rPr lang="de-CH" sz="2200" dirty="0"/>
              <a:t>Wir engagieren uns in unserer Freizeit, neben unserem eigentlichen Beruf, für die Ausbildung unseres Nachwuchses … Ihrer Ausbildung!!</a:t>
            </a:r>
          </a:p>
          <a:p>
            <a:r>
              <a:rPr lang="de-CH" sz="2200" dirty="0"/>
              <a:t>Ohne unsere </a:t>
            </a:r>
            <a:r>
              <a:rPr lang="de-CH" sz="2200" dirty="0" err="1"/>
              <a:t>Expert:innen</a:t>
            </a:r>
            <a:r>
              <a:rPr lang="de-CH" sz="2200" dirty="0"/>
              <a:t> können keine IPAs durchgeführt werden</a:t>
            </a:r>
          </a:p>
        </p:txBody>
      </p:sp>
      <p:pic>
        <p:nvPicPr>
          <p:cNvPr id="10" name="Grafik 9" descr="Ein Bild, das Text, Spielzeug, LEGO enthält.&#10;&#10;Automatisch generierte Beschreibung">
            <a:extLst>
              <a:ext uri="{FF2B5EF4-FFF2-40B4-BE49-F238E27FC236}">
                <a16:creationId xmlns:a16="http://schemas.microsoft.com/office/drawing/2014/main" id="{CA1D5CEA-9FAC-1510-99F5-4A8BEE46E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445" y="4450162"/>
            <a:ext cx="7927109" cy="240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28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64775288-836D-DA49-7A2E-7402F27B790B}"/>
              </a:ext>
            </a:extLst>
          </p:cNvPr>
          <p:cNvSpPr/>
          <p:nvPr/>
        </p:nvSpPr>
        <p:spPr>
          <a:xfrm>
            <a:off x="0" y="-11690"/>
            <a:ext cx="12192000" cy="1589198"/>
          </a:xfrm>
          <a:prstGeom prst="rect">
            <a:avLst/>
          </a:prstGeom>
          <a:solidFill>
            <a:srgbClr val="149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7A688B0-D883-F76D-127E-9EE85C48D27E}"/>
              </a:ext>
            </a:extLst>
          </p:cNvPr>
          <p:cNvSpPr txBox="1">
            <a:spLocks/>
          </p:cNvSpPr>
          <p:nvPr/>
        </p:nvSpPr>
        <p:spPr>
          <a:xfrm>
            <a:off x="838200" y="3534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CH" dirty="0"/>
              <a:t>Übersicht</a:t>
            </a:r>
          </a:p>
        </p:txBody>
      </p:sp>
      <p:pic>
        <p:nvPicPr>
          <p:cNvPr id="6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6D323038-97BE-F00F-7798-FE76148C6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E9CD7130-351E-71CE-2775-83CFE47DB4AA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E0B0EC7D-67BB-D1B2-D0B7-679893D6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6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12" name="Inhaltsplatzhalter 1">
            <a:extLst>
              <a:ext uri="{FF2B5EF4-FFF2-40B4-BE49-F238E27FC236}">
                <a16:creationId xmlns:a16="http://schemas.microsoft.com/office/drawing/2014/main" id="{38F429C3-EA72-91C5-992C-5FAF59A7414E}"/>
              </a:ext>
            </a:extLst>
          </p:cNvPr>
          <p:cNvSpPr txBox="1">
            <a:spLocks/>
          </p:cNvSpPr>
          <p:nvPr/>
        </p:nvSpPr>
        <p:spPr>
          <a:xfrm>
            <a:off x="6073260" y="5545080"/>
            <a:ext cx="5785371" cy="600068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tabLst>
                <a:tab pos="268288" algn="l"/>
                <a:tab pos="7800975" algn="r"/>
              </a:tabLst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tabLst>
                <a:tab pos="7800975" algn="r"/>
              </a:tabLst>
            </a:pPr>
            <a:r>
              <a:rPr lang="de-CH" sz="1300" b="1" dirty="0">
                <a:latin typeface="Arial" panose="020B0604020202020204" pitchFamily="34" charset="0"/>
                <a:cs typeface="Arial" panose="020B0604020202020204" pitchFamily="34" charset="0"/>
              </a:rPr>
              <a:t>Das QV ist bestanden, wenn die IPA- und «Informatikkompetenzen»-Note je mindestens 4 und die QV-Gesamtnote auch 4 oder höher ist</a:t>
            </a:r>
          </a:p>
        </p:txBody>
      </p:sp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4B89FBE4-D4C4-3DCB-8A30-5579192FF676}"/>
              </a:ext>
            </a:extLst>
          </p:cNvPr>
          <p:cNvSpPr txBox="1">
            <a:spLocks/>
          </p:cNvSpPr>
          <p:nvPr/>
        </p:nvSpPr>
        <p:spPr>
          <a:xfrm>
            <a:off x="6073186" y="2972714"/>
            <a:ext cx="5400675" cy="233990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Font typeface="Arial" panose="020B0604020202020204" pitchFamily="34" charset="0"/>
              <a:buNone/>
            </a:pPr>
            <a:r>
              <a:rPr lang="de-CH" b="1" dirty="0"/>
              <a:t>IPA – Bildungsverordnung 2014</a:t>
            </a:r>
          </a:p>
          <a:p>
            <a:r>
              <a:rPr lang="de-CH" dirty="0"/>
              <a:t>70 .. 90 Stunden (AG: 80)</a:t>
            </a:r>
          </a:p>
          <a:p>
            <a:r>
              <a:rPr lang="de-CH" dirty="0"/>
              <a:t>3 Teilbereiche (Teilnoten)</a:t>
            </a:r>
          </a:p>
          <a:p>
            <a:r>
              <a:rPr lang="de-CH" dirty="0"/>
              <a:t>Resultat der Arbeit doppelt gewichtet</a:t>
            </a:r>
          </a:p>
          <a:p>
            <a:r>
              <a:rPr lang="de-CH" dirty="0"/>
              <a:t>Teilnoten auf Halbnoten gerundet</a:t>
            </a:r>
          </a:p>
          <a:p>
            <a:r>
              <a:rPr lang="de-CH" dirty="0"/>
              <a:t>IPA Note auf 10tel gerundet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9C28D56-C425-DE33-7662-2A6438380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38" y="629326"/>
            <a:ext cx="9138230" cy="5823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58B1093-1410-0765-A22C-85139EC2E9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8" y="629326"/>
            <a:ext cx="5602505" cy="583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64775288-836D-DA49-7A2E-7402F27B790B}"/>
              </a:ext>
            </a:extLst>
          </p:cNvPr>
          <p:cNvSpPr/>
          <p:nvPr/>
        </p:nvSpPr>
        <p:spPr>
          <a:xfrm>
            <a:off x="0" y="-11690"/>
            <a:ext cx="12192000" cy="1589198"/>
          </a:xfrm>
          <a:prstGeom prst="rect">
            <a:avLst/>
          </a:prstGeom>
          <a:solidFill>
            <a:srgbClr val="149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7A688B0-D883-F76D-127E-9EE85C48D27E}"/>
              </a:ext>
            </a:extLst>
          </p:cNvPr>
          <p:cNvSpPr txBox="1">
            <a:spLocks/>
          </p:cNvSpPr>
          <p:nvPr/>
        </p:nvSpPr>
        <p:spPr>
          <a:xfrm>
            <a:off x="838200" y="3534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CH" dirty="0"/>
              <a:t>Übersicht</a:t>
            </a:r>
          </a:p>
        </p:txBody>
      </p:sp>
      <p:pic>
        <p:nvPicPr>
          <p:cNvPr id="6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6D323038-97BE-F00F-7798-FE76148C6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E9CD7130-351E-71CE-2775-83CFE47DB4AA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E0B0EC7D-67BB-D1B2-D0B7-679893D6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7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12" name="Inhaltsplatzhalter 1">
            <a:extLst>
              <a:ext uri="{FF2B5EF4-FFF2-40B4-BE49-F238E27FC236}">
                <a16:creationId xmlns:a16="http://schemas.microsoft.com/office/drawing/2014/main" id="{38F429C3-EA72-91C5-992C-5FAF59A7414E}"/>
              </a:ext>
            </a:extLst>
          </p:cNvPr>
          <p:cNvSpPr txBox="1">
            <a:spLocks/>
          </p:cNvSpPr>
          <p:nvPr/>
        </p:nvSpPr>
        <p:spPr>
          <a:xfrm>
            <a:off x="6073260" y="5545080"/>
            <a:ext cx="5785371" cy="600068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tabLst>
                <a:tab pos="268288" algn="l"/>
                <a:tab pos="7800975" algn="r"/>
              </a:tabLst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tabLst>
                <a:tab pos="7800975" algn="r"/>
              </a:tabLst>
            </a:pPr>
            <a:r>
              <a:rPr lang="de-CH" sz="1300" b="1" dirty="0">
                <a:latin typeface="Arial" panose="020B0604020202020204" pitchFamily="34" charset="0"/>
                <a:cs typeface="Arial" panose="020B0604020202020204" pitchFamily="34" charset="0"/>
              </a:rPr>
              <a:t>Das QV ist bestanden, wenn die IPA- und «</a:t>
            </a:r>
            <a:r>
              <a:rPr lang="de-CH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Mediamatikkompetenzen</a:t>
            </a:r>
            <a:r>
              <a:rPr lang="de-CH" sz="1300" b="1" dirty="0">
                <a:latin typeface="Arial" panose="020B0604020202020204" pitchFamily="34" charset="0"/>
                <a:cs typeface="Arial" panose="020B0604020202020204" pitchFamily="34" charset="0"/>
              </a:rPr>
              <a:t>»-Note je mindestens 4 und die QV-Gesamtnote auch 4 oder höher ist</a:t>
            </a:r>
          </a:p>
        </p:txBody>
      </p:sp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4B89FBE4-D4C4-3DCB-8A30-5579192FF676}"/>
              </a:ext>
            </a:extLst>
          </p:cNvPr>
          <p:cNvSpPr txBox="1">
            <a:spLocks/>
          </p:cNvSpPr>
          <p:nvPr/>
        </p:nvSpPr>
        <p:spPr>
          <a:xfrm>
            <a:off x="6073186" y="2972714"/>
            <a:ext cx="5400675" cy="233990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de-CH" b="1" dirty="0"/>
              <a:t>IPA – Bildungsverordnung 2019</a:t>
            </a:r>
          </a:p>
          <a:p>
            <a:r>
              <a:rPr lang="de-CH" dirty="0"/>
              <a:t>70 .. 90 Stunden (AG: 80)</a:t>
            </a:r>
          </a:p>
          <a:p>
            <a:r>
              <a:rPr lang="de-CH" dirty="0"/>
              <a:t>3 Teilbereiche (Teilnoten)</a:t>
            </a:r>
          </a:p>
          <a:p>
            <a:r>
              <a:rPr lang="de-CH" dirty="0"/>
              <a:t>Resultat </a:t>
            </a:r>
            <a:r>
              <a:rPr lang="de-CH"/>
              <a:t>der Arbeit</a:t>
            </a:r>
            <a:endParaRPr lang="de-CH" dirty="0"/>
          </a:p>
          <a:p>
            <a:r>
              <a:rPr lang="de-CH" dirty="0"/>
              <a:t>Teilnoten auf Halbnoten gerundet</a:t>
            </a:r>
          </a:p>
          <a:p>
            <a:r>
              <a:rPr lang="de-CH" dirty="0"/>
              <a:t>IPA Note auf 10tel gerundet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86B2EC1-A010-5A97-4B01-FB86B9FDA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38" y="629325"/>
            <a:ext cx="9138230" cy="585455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3656CC9-9071-07B4-79E1-DC8A248B7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38" y="623455"/>
            <a:ext cx="5602183" cy="58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6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B56E5B2A-522C-5F06-B966-5B0A02EBB190}"/>
              </a:ext>
            </a:extLst>
          </p:cNvPr>
          <p:cNvSpPr/>
          <p:nvPr/>
        </p:nvSpPr>
        <p:spPr>
          <a:xfrm>
            <a:off x="0" y="-11690"/>
            <a:ext cx="12192000" cy="1589198"/>
          </a:xfrm>
          <a:prstGeom prst="rect">
            <a:avLst/>
          </a:prstGeom>
          <a:solidFill>
            <a:srgbClr val="149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9319CC-E1A3-39FF-43EF-87244E3B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Ablauf IPA-Saison (1)</a:t>
            </a:r>
          </a:p>
        </p:txBody>
      </p:sp>
      <p:pic>
        <p:nvPicPr>
          <p:cNvPr id="5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86798A2E-C37D-0F25-69A3-29ADC3366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0F73D07-F0A1-9234-B7AC-C5CD5705D4D4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de-CH" sz="2400" dirty="0">
                <a:cs typeface="Arial" pitchFamily="34" charset="0"/>
              </a:rPr>
              <a:t>Organisation via </a:t>
            </a:r>
            <a:r>
              <a:rPr lang="de-CH" sz="2400" dirty="0" err="1"/>
              <a:t>PkOrg</a:t>
            </a:r>
            <a:endParaRPr lang="de-CH" sz="2400" dirty="0">
              <a:cs typeface="Arial" pitchFamily="34" charset="0"/>
            </a:endParaRPr>
          </a:p>
          <a:p>
            <a:r>
              <a:rPr lang="de-CH" sz="2200" dirty="0"/>
              <a:t>November / Dezember</a:t>
            </a:r>
          </a:p>
          <a:p>
            <a:pPr lvl="1"/>
            <a:r>
              <a:rPr lang="de-CH" dirty="0"/>
              <a:t>Info-Video für KAND/VF/BB</a:t>
            </a:r>
          </a:p>
          <a:p>
            <a:pPr lvl="1"/>
            <a:r>
              <a:rPr lang="de-CH" dirty="0"/>
              <a:t>Kandidat:innen Login/PW in </a:t>
            </a:r>
            <a:r>
              <a:rPr lang="de-CH" dirty="0" err="1"/>
              <a:t>PKOrg</a:t>
            </a:r>
            <a:r>
              <a:rPr lang="de-CH" dirty="0"/>
              <a:t> (mittels Lehrvertragsnummer)</a:t>
            </a:r>
          </a:p>
          <a:p>
            <a:pPr lvl="1"/>
            <a:r>
              <a:rPr lang="de-CH" dirty="0" err="1"/>
              <a:t>Kandidat:innen</a:t>
            </a:r>
            <a:r>
              <a:rPr lang="de-CH" dirty="0"/>
              <a:t> tragen </a:t>
            </a:r>
            <a:r>
              <a:rPr lang="de-CH" dirty="0" err="1"/>
              <a:t>Berufsbildner:innen</a:t>
            </a:r>
            <a:r>
              <a:rPr lang="de-CH" dirty="0"/>
              <a:t> (BB) in </a:t>
            </a:r>
            <a:r>
              <a:rPr lang="de-CH" dirty="0" err="1"/>
              <a:t>PKOrg</a:t>
            </a:r>
            <a:r>
              <a:rPr lang="de-CH" dirty="0"/>
              <a:t> ein</a:t>
            </a:r>
          </a:p>
          <a:p>
            <a:pPr lvl="1"/>
            <a:r>
              <a:rPr lang="de-CH" dirty="0"/>
              <a:t>BB trägt VF in </a:t>
            </a:r>
            <a:r>
              <a:rPr lang="de-CH" dirty="0" err="1"/>
              <a:t>PKOrg</a:t>
            </a:r>
            <a:r>
              <a:rPr lang="de-CH" dirty="0"/>
              <a:t> ein</a:t>
            </a:r>
          </a:p>
          <a:p>
            <a:pPr lvl="1"/>
            <a:r>
              <a:rPr lang="de-CH" dirty="0"/>
              <a:t>VF tragen Thematik, Klassierung und Startblock ein</a:t>
            </a:r>
          </a:p>
          <a:p>
            <a:r>
              <a:rPr lang="de-CH" sz="2200" dirty="0"/>
              <a:t>Januar</a:t>
            </a:r>
          </a:p>
          <a:p>
            <a:pPr lvl="1"/>
            <a:r>
              <a:rPr lang="de-CH" dirty="0"/>
              <a:t>VF trägt detaillierte Aufgabenstellung ein</a:t>
            </a:r>
          </a:p>
          <a:p>
            <a:pPr lvl="1"/>
            <a:r>
              <a:rPr lang="de-CH" dirty="0" err="1"/>
              <a:t>Expert:innen</a:t>
            </a:r>
            <a:r>
              <a:rPr lang="de-CH" dirty="0"/>
              <a:t> wählen passende IPA aus</a:t>
            </a:r>
          </a:p>
          <a:p>
            <a:pPr marL="137160" indent="0">
              <a:buNone/>
            </a:pPr>
            <a:endParaRPr lang="de-CH" sz="2800" dirty="0">
              <a:cs typeface="Arial" pitchFamily="34" charset="0"/>
            </a:endParaRP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5DC3556-4C24-2E4F-6A82-96B4CF873D4C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14FC89A-ABAA-2471-6C5B-ABB7AD188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8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E8AA0F0-9A81-A868-EA47-CE1F4314FE25}"/>
              </a:ext>
            </a:extLst>
          </p:cNvPr>
          <p:cNvSpPr/>
          <p:nvPr/>
        </p:nvSpPr>
        <p:spPr>
          <a:xfrm>
            <a:off x="8055261" y="5112890"/>
            <a:ext cx="4136739" cy="1143344"/>
          </a:xfrm>
          <a:prstGeom prst="rect">
            <a:avLst/>
          </a:prstGeom>
          <a:solidFill>
            <a:srgbClr val="149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E39CF3D7-8600-B303-20BF-5AA1D4E2B074}"/>
              </a:ext>
            </a:extLst>
          </p:cNvPr>
          <p:cNvSpPr txBox="1">
            <a:spLocks/>
          </p:cNvSpPr>
          <p:nvPr/>
        </p:nvSpPr>
        <p:spPr>
          <a:xfrm>
            <a:off x="7467599" y="5292404"/>
            <a:ext cx="4514695" cy="7843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5216" lvl="1" indent="0" algn="r">
              <a:buNone/>
            </a:pPr>
            <a:r>
              <a:rPr lang="de-CH" sz="2200" dirty="0">
                <a:solidFill>
                  <a:schemeClr val="bg1"/>
                </a:solidFill>
              </a:rPr>
              <a:t>Beachten Sie die Termine auf https://www.ict-bbag.ch/qv/</a:t>
            </a:r>
          </a:p>
        </p:txBody>
      </p:sp>
    </p:spTree>
    <p:extLst>
      <p:ext uri="{BB962C8B-B14F-4D97-AF65-F5344CB8AC3E}">
        <p14:creationId xmlns:p14="http://schemas.microsoft.com/office/powerpoint/2010/main" val="259148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B56E5B2A-522C-5F06-B966-5B0A02EBB190}"/>
              </a:ext>
            </a:extLst>
          </p:cNvPr>
          <p:cNvSpPr/>
          <p:nvPr/>
        </p:nvSpPr>
        <p:spPr>
          <a:xfrm>
            <a:off x="0" y="-11690"/>
            <a:ext cx="12192000" cy="1589198"/>
          </a:xfrm>
          <a:prstGeom prst="rect">
            <a:avLst/>
          </a:prstGeom>
          <a:solidFill>
            <a:srgbClr val="149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9319CC-E1A3-39FF-43EF-87244E3B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Ablauf IPA-Saison (2)</a:t>
            </a:r>
          </a:p>
        </p:txBody>
      </p:sp>
      <p:pic>
        <p:nvPicPr>
          <p:cNvPr id="5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86798A2E-C37D-0F25-69A3-29ADC3366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0F73D07-F0A1-9234-B7AC-C5CD5705D4D4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200" dirty="0"/>
              <a:t>Ende Januar</a:t>
            </a:r>
          </a:p>
          <a:p>
            <a:pPr lvl="1"/>
            <a:r>
              <a:rPr lang="de-CH" sz="2000" dirty="0"/>
              <a:t>Start Validierung der Facharbeiten durch Validierungsteam und </a:t>
            </a:r>
            <a:r>
              <a:rPr lang="de-CH" sz="2000" dirty="0" err="1"/>
              <a:t>Hauptexpert:innen</a:t>
            </a:r>
            <a:endParaRPr lang="de-CH" sz="2000" dirty="0"/>
          </a:p>
          <a:p>
            <a:pPr lvl="1"/>
            <a:r>
              <a:rPr lang="de-CH" sz="2000" dirty="0"/>
              <a:t>Briefing für </a:t>
            </a:r>
            <a:r>
              <a:rPr lang="de-CH" sz="2000" dirty="0" err="1"/>
              <a:t>Hauptexpert:innen</a:t>
            </a:r>
            <a:endParaRPr lang="de-CH" sz="2000" dirty="0"/>
          </a:p>
          <a:p>
            <a:r>
              <a:rPr lang="de-CH" sz="2200" dirty="0"/>
              <a:t>Februar - April: Freigabe der Facharbeiten durch VEX</a:t>
            </a:r>
          </a:p>
          <a:p>
            <a:r>
              <a:rPr lang="de-CH" sz="2200" dirty="0"/>
              <a:t>März - Mai: Durchführung der Facharbeit</a:t>
            </a:r>
            <a:br>
              <a:rPr lang="de-CH" sz="2000" dirty="0"/>
            </a:br>
            <a:r>
              <a:rPr lang="de-CH" dirty="0"/>
              <a:t>(10 Arbeitstage + Präsentation und Fachgespräch)</a:t>
            </a:r>
          </a:p>
          <a:p>
            <a:r>
              <a:rPr lang="de-CH" sz="2200" dirty="0"/>
              <a:t>Anfang Juni: IPA-Notenkonferenz</a:t>
            </a:r>
          </a:p>
          <a:p>
            <a:r>
              <a:rPr lang="de-CH" sz="2200" dirty="0"/>
              <a:t>Ende Juni: LA-Feier</a:t>
            </a:r>
            <a:endParaRPr lang="de-CH" sz="2200" dirty="0">
              <a:solidFill>
                <a:srgbClr val="FF3300"/>
              </a:solidFill>
            </a:endParaRP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5DC3556-4C24-2E4F-6A82-96B4CF873D4C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14FC89A-ABAA-2471-6C5B-ABB7AD188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9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ED572BF-BDD6-5D3C-1A57-064EBA9445BD}"/>
              </a:ext>
            </a:extLst>
          </p:cNvPr>
          <p:cNvSpPr/>
          <p:nvPr/>
        </p:nvSpPr>
        <p:spPr>
          <a:xfrm>
            <a:off x="8055261" y="5112890"/>
            <a:ext cx="4136739" cy="1143344"/>
          </a:xfrm>
          <a:prstGeom prst="rect">
            <a:avLst/>
          </a:prstGeom>
          <a:solidFill>
            <a:srgbClr val="149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2" name="Inhaltsplatzhalter 1">
            <a:extLst>
              <a:ext uri="{FF2B5EF4-FFF2-40B4-BE49-F238E27FC236}">
                <a16:creationId xmlns:a16="http://schemas.microsoft.com/office/drawing/2014/main" id="{DB4A8B9D-E559-6471-BD84-C4573223A351}"/>
              </a:ext>
            </a:extLst>
          </p:cNvPr>
          <p:cNvSpPr txBox="1">
            <a:spLocks/>
          </p:cNvSpPr>
          <p:nvPr/>
        </p:nvSpPr>
        <p:spPr>
          <a:xfrm>
            <a:off x="7467599" y="5292404"/>
            <a:ext cx="4514695" cy="7843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5216" lvl="1" indent="0" algn="r">
              <a:buNone/>
            </a:pPr>
            <a:r>
              <a:rPr lang="de-CH" sz="2200" dirty="0">
                <a:solidFill>
                  <a:schemeClr val="bg1"/>
                </a:solidFill>
              </a:rPr>
              <a:t>Beachten Sie die Termine auf https://www.ict-bbag.ch/qv/</a:t>
            </a:r>
          </a:p>
        </p:txBody>
      </p:sp>
    </p:spTree>
    <p:extLst>
      <p:ext uri="{BB962C8B-B14F-4D97-AF65-F5344CB8AC3E}">
        <p14:creationId xmlns:p14="http://schemas.microsoft.com/office/powerpoint/2010/main" val="47911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68fc9af-33cd-4f34-bf42-00d48cad80c6">
      <Terms xmlns="http://schemas.microsoft.com/office/infopath/2007/PartnerControls"/>
    </lcf76f155ced4ddcb4097134ff3c332f>
    <TaxCatchAll xmlns="81139ae0-4f3c-44ca-9b88-83ecdcca80b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6562E158CB4B941B830150AD17338F2" ma:contentTypeVersion="14" ma:contentTypeDescription="Ein neues Dokument erstellen." ma:contentTypeScope="" ma:versionID="93e8f26fc99cdfecf27baf82f8a99af7">
  <xsd:schema xmlns:xsd="http://www.w3.org/2001/XMLSchema" xmlns:xs="http://www.w3.org/2001/XMLSchema" xmlns:p="http://schemas.microsoft.com/office/2006/metadata/properties" xmlns:ns2="168fc9af-33cd-4f34-bf42-00d48cad80c6" xmlns:ns3="81139ae0-4f3c-44ca-9b88-83ecdcca80b9" targetNamespace="http://schemas.microsoft.com/office/2006/metadata/properties" ma:root="true" ma:fieldsID="f5ec800ca8bf1c8a9c59a6779a3d9062" ns2:_="" ns3:_="">
    <xsd:import namespace="168fc9af-33cd-4f34-bf42-00d48cad80c6"/>
    <xsd:import namespace="81139ae0-4f3c-44ca-9b88-83ecdcca80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8fc9af-33cd-4f34-bf42-00d48cad80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d75734e7-0f74-4a51-be4d-8bed0631bb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139ae0-4f3c-44ca-9b88-83ecdcca80b9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857c414-e1af-478c-a331-d625da22edc8}" ma:internalName="TaxCatchAll" ma:showField="CatchAllData" ma:web="81139ae0-4f3c-44ca-9b88-83ecdcca80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08143B-77D0-497B-8AED-2BD24F13B2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21483F-A2B2-48A1-87A2-4E7915BDC1AC}">
  <ds:schemaRefs>
    <ds:schemaRef ds:uri="http://schemas.microsoft.com/office/2006/metadata/properties"/>
    <ds:schemaRef ds:uri="http://schemas.microsoft.com/office/infopath/2007/PartnerControls"/>
    <ds:schemaRef ds:uri="168fc9af-33cd-4f34-bf42-00d48cad80c6"/>
    <ds:schemaRef ds:uri="81139ae0-4f3c-44ca-9b88-83ecdcca80b9"/>
  </ds:schemaRefs>
</ds:datastoreItem>
</file>

<file path=customXml/itemProps3.xml><?xml version="1.0" encoding="utf-8"?>
<ds:datastoreItem xmlns:ds="http://schemas.openxmlformats.org/officeDocument/2006/customXml" ds:itemID="{729F4279-4727-463C-8653-73441DFBE7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8fc9af-33cd-4f34-bf42-00d48cad80c6"/>
    <ds:schemaRef ds:uri="81139ae0-4f3c-44ca-9b88-83ecdcca80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3488</Words>
  <Application>Microsoft Office PowerPoint</Application>
  <PresentationFormat>Breitbild</PresentationFormat>
  <Paragraphs>478</Paragraphs>
  <Slides>48</Slides>
  <Notes>1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48</vt:i4>
      </vt:variant>
    </vt:vector>
  </HeadingPairs>
  <TitlesOfParts>
    <vt:vector size="55" baseType="lpstr">
      <vt:lpstr>Arial</vt:lpstr>
      <vt:lpstr>Calibri</vt:lpstr>
      <vt:lpstr>Open Sans</vt:lpstr>
      <vt:lpstr>Symbol</vt:lpstr>
      <vt:lpstr>Times New Roman</vt:lpstr>
      <vt:lpstr>Wingdings</vt:lpstr>
      <vt:lpstr>Office</vt:lpstr>
      <vt:lpstr> Informationsvideo zur IPA für  Kandidat:innen, Fachkräfte und Berufsbildner:innen des EFZ Informatiker:in und EFZ Mediamatiker:in</vt:lpstr>
      <vt:lpstr>Agenda</vt:lpstr>
      <vt:lpstr>Chefexperten-Team</vt:lpstr>
      <vt:lpstr>Begriffliches</vt:lpstr>
      <vt:lpstr>Wer sind die Expert:innen?</vt:lpstr>
      <vt:lpstr>PowerPoint-Präsentation</vt:lpstr>
      <vt:lpstr>PowerPoint-Präsentation</vt:lpstr>
      <vt:lpstr>Ablauf IPA-Saison (1)</vt:lpstr>
      <vt:lpstr>Ablauf IPA-Saison (2)</vt:lpstr>
      <vt:lpstr>Individuelle Praktische  Arbeit</vt:lpstr>
      <vt:lpstr>IPA – Gesetzliches</vt:lpstr>
      <vt:lpstr>IPA – Idee</vt:lpstr>
      <vt:lpstr>IPA Überblick (1)</vt:lpstr>
      <vt:lpstr>IPA Überblick (2)</vt:lpstr>
      <vt:lpstr>Kandidat:in</vt:lpstr>
      <vt:lpstr>Berufsbildner:in</vt:lpstr>
      <vt:lpstr>Verantwortliche Fachkraft (VF)</vt:lpstr>
      <vt:lpstr>Verantwortliche Fachkraft (VF)</vt:lpstr>
      <vt:lpstr>VF - Aufwand </vt:lpstr>
      <vt:lpstr>Validexpert:in (VEX)</vt:lpstr>
      <vt:lpstr>Hauptexpert:in (HEX)</vt:lpstr>
      <vt:lpstr>Nebenexpert:in (NEX)</vt:lpstr>
      <vt:lpstr>IPA-Themensuche</vt:lpstr>
      <vt:lpstr>IPA-Themensuche</vt:lpstr>
      <vt:lpstr>IPA-Themensuche</vt:lpstr>
      <vt:lpstr>IPA-Themensuche</vt:lpstr>
      <vt:lpstr>Zeitlicher Ablauf einer IPA</vt:lpstr>
      <vt:lpstr>IPA - Startblöcke</vt:lpstr>
      <vt:lpstr>Schritt 1 - IPA Planung</vt:lpstr>
      <vt:lpstr>Schritt 2 – Detailbeschrieb</vt:lpstr>
      <vt:lpstr>Schritt 3 – Validierung</vt:lpstr>
      <vt:lpstr>IPA Start</vt:lpstr>
      <vt:lpstr>Während der IPA</vt:lpstr>
      <vt:lpstr>IPA – Bericht</vt:lpstr>
      <vt:lpstr>IPA Arbeit und Bericht</vt:lpstr>
      <vt:lpstr>Abgabe IPA Bericht</vt:lpstr>
      <vt:lpstr>IPA 3. Expertenbesuch</vt:lpstr>
      <vt:lpstr>IPA Bewertung (1)</vt:lpstr>
      <vt:lpstr>IPA Bewertung (2)</vt:lpstr>
      <vt:lpstr>Was wird bewertet INF?</vt:lpstr>
      <vt:lpstr>Bewertung: Ein Beispiel</vt:lpstr>
      <vt:lpstr>Vorbereitung IPA (VF)</vt:lpstr>
      <vt:lpstr>Vorbereitung IPA (KAND)</vt:lpstr>
      <vt:lpstr>Adressen und Links</vt:lpstr>
      <vt:lpstr>Pflichtlektüre</vt:lpstr>
      <vt:lpstr>PKOrg</vt:lpstr>
      <vt:lpstr>Fragen ?</vt:lpstr>
      <vt:lpstr>Ende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Anna.Berger</dc:creator>
  <cp:lastModifiedBy>Sascha Fiechter</cp:lastModifiedBy>
  <cp:revision>235</cp:revision>
  <dcterms:created xsi:type="dcterms:W3CDTF">2022-09-02T08:10:44Z</dcterms:created>
  <dcterms:modified xsi:type="dcterms:W3CDTF">2026-03-23T20:35:15Z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0x010100F6562E158CB4B941B830150AD17338F2</vt:lpwstr>
  </property>
</Properties>
</file>